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9"/>
  </p:notesMasterIdLst>
  <p:handoutMasterIdLst>
    <p:handoutMasterId r:id="rId60"/>
  </p:handoutMasterIdLst>
  <p:sldIdLst>
    <p:sldId id="256" r:id="rId5"/>
    <p:sldId id="257" r:id="rId6"/>
    <p:sldId id="2219" r:id="rId7"/>
    <p:sldId id="259" r:id="rId8"/>
    <p:sldId id="2256" r:id="rId9"/>
    <p:sldId id="2353" r:id="rId10"/>
    <p:sldId id="2352" r:id="rId11"/>
    <p:sldId id="2351" r:id="rId12"/>
    <p:sldId id="2350" r:id="rId13"/>
    <p:sldId id="2257" r:id="rId14"/>
    <p:sldId id="2258" r:id="rId15"/>
    <p:sldId id="2262" r:id="rId16"/>
    <p:sldId id="2206" r:id="rId17"/>
    <p:sldId id="382" r:id="rId18"/>
    <p:sldId id="329" r:id="rId19"/>
    <p:sldId id="332" r:id="rId20"/>
    <p:sldId id="333" r:id="rId21"/>
    <p:sldId id="334" r:id="rId22"/>
    <p:sldId id="2369" r:id="rId23"/>
    <p:sldId id="383" r:id="rId24"/>
    <p:sldId id="337" r:id="rId25"/>
    <p:sldId id="339" r:id="rId26"/>
    <p:sldId id="2340" r:id="rId27"/>
    <p:sldId id="342" r:id="rId28"/>
    <p:sldId id="2341" r:id="rId29"/>
    <p:sldId id="343" r:id="rId30"/>
    <p:sldId id="344" r:id="rId31"/>
    <p:sldId id="345" r:id="rId32"/>
    <p:sldId id="346" r:id="rId33"/>
    <p:sldId id="299" r:id="rId34"/>
    <p:sldId id="2346" r:id="rId35"/>
    <p:sldId id="2347" r:id="rId36"/>
    <p:sldId id="2348" r:id="rId37"/>
    <p:sldId id="365" r:id="rId38"/>
    <p:sldId id="2370" r:id="rId39"/>
    <p:sldId id="2345" r:id="rId40"/>
    <p:sldId id="2306" r:id="rId41"/>
    <p:sldId id="2371" r:id="rId42"/>
    <p:sldId id="2355" r:id="rId43"/>
    <p:sldId id="2307" r:id="rId44"/>
    <p:sldId id="2356" r:id="rId45"/>
    <p:sldId id="384" r:id="rId46"/>
    <p:sldId id="347" r:id="rId47"/>
    <p:sldId id="2372" r:id="rId48"/>
    <p:sldId id="328" r:id="rId49"/>
    <p:sldId id="348" r:id="rId50"/>
    <p:sldId id="349" r:id="rId51"/>
    <p:sldId id="350" r:id="rId52"/>
    <p:sldId id="351" r:id="rId53"/>
    <p:sldId id="2367" r:id="rId54"/>
    <p:sldId id="2358" r:id="rId55"/>
    <p:sldId id="2357" r:id="rId56"/>
    <p:sldId id="2342" r:id="rId57"/>
    <p:sldId id="2277" r:id="rId58"/>
  </p:sldIdLst>
  <p:sldSz cx="9144000" cy="6858000" type="screen4x3"/>
  <p:notesSz cx="7102475" cy="9388475"/>
  <p:embeddedFontLst>
    <p:embeddedFont>
      <p:font typeface="Calibri" panose="020F0502020204030204" pitchFamily="34" charset="0"/>
      <p:regular r:id="rId61"/>
      <p:bold r:id="rId62"/>
      <p:italic r:id="rId63"/>
      <p:boldItalic r:id="rId64"/>
    </p:embeddedFont>
    <p:embeddedFont>
      <p:font typeface="Rockwell" panose="02060603020205020403" pitchFamily="18" charset="0"/>
      <p:regular r:id="rId65"/>
      <p:bold r:id="rId66"/>
      <p:italic r:id="rId67"/>
      <p:boldItalic r:id="rId68"/>
    </p:embeddedFont>
    <p:embeddedFont>
      <p:font typeface="Segoe UI" panose="020B0502040204020203" pitchFamily="34" charset="0"/>
      <p:regular r:id="rId69"/>
      <p:bold r:id="rId70"/>
      <p:italic r:id="rId71"/>
      <p:boldItalic r:id="rId72"/>
    </p:embeddedFont>
    <p:embeddedFont>
      <p:font typeface="Segoe UI Semibold" panose="020B0702040204020203"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gxquq93zrcPsdEchjXMQSaj7H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03" autoAdjust="0"/>
    <p:restoredTop sz="81533" autoAdjust="0"/>
  </p:normalViewPr>
  <p:slideViewPr>
    <p:cSldViewPr snapToGrid="0">
      <p:cViewPr varScale="1">
        <p:scale>
          <a:sx n="80" d="100"/>
          <a:sy n="80" d="100"/>
        </p:scale>
        <p:origin x="1613" y="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font" Target="fonts/font14.fntdata"/><Relationship Id="rId79" Type="http://customschemas.google.com/relationships/presentationmetadata" Target="metadata"/><Relationship Id="rId5" Type="http://schemas.openxmlformats.org/officeDocument/2006/relationships/slide" Target="slides/slide1.xml"/><Relationship Id="rId61" Type="http://schemas.openxmlformats.org/officeDocument/2006/relationships/font" Target="fonts/font1.fntdata"/><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ucette, Debi" userId="20a1feca-39ac-452f-8591-0ab1ec13671e" providerId="ADAL" clId="{785F4CDD-A05F-468E-989B-CD8639080467}"/>
    <pc:docChg chg="custSel modSld">
      <pc:chgData name="Faucette, Debi" userId="20a1feca-39ac-452f-8591-0ab1ec13671e" providerId="ADAL" clId="{785F4CDD-A05F-468E-989B-CD8639080467}" dt="2021-06-15T04:12:16.769" v="829" actId="115"/>
      <pc:docMkLst>
        <pc:docMk/>
      </pc:docMkLst>
      <pc:sldChg chg="modNotesTx">
        <pc:chgData name="Faucette, Debi" userId="20a1feca-39ac-452f-8591-0ab1ec13671e" providerId="ADAL" clId="{785F4CDD-A05F-468E-989B-CD8639080467}" dt="2021-06-15T03:33:07.262" v="37" actId="20577"/>
        <pc:sldMkLst>
          <pc:docMk/>
          <pc:sldMk cId="0" sldId="257"/>
        </pc:sldMkLst>
      </pc:sldChg>
      <pc:sldChg chg="modNotesTx">
        <pc:chgData name="Faucette, Debi" userId="20a1feca-39ac-452f-8591-0ab1ec13671e" providerId="ADAL" clId="{785F4CDD-A05F-468E-989B-CD8639080467}" dt="2021-06-15T04:12:16.769" v="829" actId="115"/>
        <pc:sldMkLst>
          <pc:docMk/>
          <pc:sldMk cId="2742588813" sldId="332"/>
        </pc:sldMkLst>
      </pc:sldChg>
      <pc:sldChg chg="modNotesTx">
        <pc:chgData name="Faucette, Debi" userId="20a1feca-39ac-452f-8591-0ab1ec13671e" providerId="ADAL" clId="{785F4CDD-A05F-468E-989B-CD8639080467}" dt="2021-06-15T04:02:07.058" v="817" actId="20577"/>
        <pc:sldMkLst>
          <pc:docMk/>
          <pc:sldMk cId="1605491554" sldId="349"/>
        </pc:sldMkLst>
      </pc:sldChg>
      <pc:sldChg chg="modNotesTx">
        <pc:chgData name="Faucette, Debi" userId="20a1feca-39ac-452f-8591-0ab1ec13671e" providerId="ADAL" clId="{785F4CDD-A05F-468E-989B-CD8639080467}" dt="2021-06-15T04:03:44.339" v="828" actId="20577"/>
        <pc:sldMkLst>
          <pc:docMk/>
          <pc:sldMk cId="3877810821" sldId="351"/>
        </pc:sldMkLst>
      </pc:sldChg>
      <pc:sldChg chg="modNotesTx">
        <pc:chgData name="Faucette, Debi" userId="20a1feca-39ac-452f-8591-0ab1ec13671e" providerId="ADAL" clId="{785F4CDD-A05F-468E-989B-CD8639080467}" dt="2021-06-15T03:59:36.602" v="816" actId="6549"/>
        <pc:sldMkLst>
          <pc:docMk/>
          <pc:sldMk cId="1859010650" sldId="2356"/>
        </pc:sldMkLst>
      </pc:sldChg>
      <pc:sldChg chg="modNotesTx">
        <pc:chgData name="Faucette, Debi" userId="20a1feca-39ac-452f-8591-0ab1ec13671e" providerId="ADAL" clId="{785F4CDD-A05F-468E-989B-CD8639080467}" dt="2021-06-15T03:58:37.903" v="812" actId="6549"/>
        <pc:sldMkLst>
          <pc:docMk/>
          <pc:sldMk cId="1839849143" sldId="237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B0BE69-85EE-4C15-B07D-DAD1E888F9EF}"/>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r>
              <a:rPr lang="en-US"/>
              <a:t>GED Update - Testing and Instruction</a:t>
            </a:r>
            <a:endParaRPr lang="en-US" dirty="0"/>
          </a:p>
        </p:txBody>
      </p:sp>
      <p:sp>
        <p:nvSpPr>
          <p:cNvPr id="3" name="Date Placeholder 2">
            <a:extLst>
              <a:ext uri="{FF2B5EF4-FFF2-40B4-BE49-F238E27FC236}">
                <a16:creationId xmlns:a16="http://schemas.microsoft.com/office/drawing/2014/main" id="{C43DB997-B979-4716-B5BC-4DABD5C9909A}"/>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r>
              <a:rPr lang="en-US"/>
              <a:t>5/26/2020</a:t>
            </a:r>
            <a:endParaRPr lang="en-US" dirty="0"/>
          </a:p>
        </p:txBody>
      </p:sp>
      <p:sp>
        <p:nvSpPr>
          <p:cNvPr id="4" name="Footer Placeholder 3">
            <a:extLst>
              <a:ext uri="{FF2B5EF4-FFF2-40B4-BE49-F238E27FC236}">
                <a16:creationId xmlns:a16="http://schemas.microsoft.com/office/drawing/2014/main" id="{39678533-3872-45F9-A825-3D6FB79BDED3}"/>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r>
              <a:rPr lang="en-US"/>
              <a:t>© Copyright GED Testing Service LLC. All rights reserved</a:t>
            </a:r>
            <a:endParaRPr lang="en-US" dirty="0"/>
          </a:p>
        </p:txBody>
      </p:sp>
      <p:sp>
        <p:nvSpPr>
          <p:cNvPr id="5" name="Slide Number Placeholder 4">
            <a:extLst>
              <a:ext uri="{FF2B5EF4-FFF2-40B4-BE49-F238E27FC236}">
                <a16:creationId xmlns:a16="http://schemas.microsoft.com/office/drawing/2014/main" id="{EBE061AB-F74A-4B2E-AA2B-B0EEA8ADA182}"/>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BA5D237E-7B73-40BE-8AE4-ECB6367A485E}" type="slidenum">
              <a:rPr lang="en-US" smtClean="0"/>
              <a:t>‹#›</a:t>
            </a:fld>
            <a:endParaRPr lang="en-US"/>
          </a:p>
        </p:txBody>
      </p:sp>
    </p:spTree>
    <p:extLst>
      <p:ext uri="{BB962C8B-B14F-4D97-AF65-F5344CB8AC3E}">
        <p14:creationId xmlns:p14="http://schemas.microsoft.com/office/powerpoint/2010/main" val="10560291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77740" cy="471054"/>
          </a:xfrm>
          <a:prstGeom prst="rect">
            <a:avLst/>
          </a:prstGeom>
          <a:noFill/>
          <a:ln>
            <a:noFill/>
          </a:ln>
        </p:spPr>
        <p:txBody>
          <a:bodyPr spcFirstLastPara="1" wrap="square" lIns="94200" tIns="47100" rIns="94200"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GED Update - Testing and Instruction</a:t>
            </a:r>
            <a:endParaRPr/>
          </a:p>
        </p:txBody>
      </p:sp>
      <p:sp>
        <p:nvSpPr>
          <p:cNvPr id="4" name="Google Shape;4;n"/>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5/26/2020</a:t>
            </a:r>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 name="Google Shape;7;n"/>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 Copyright GED Testing Service LLC. All rights reserved</a:t>
            </a:r>
            <a:endParaRPr/>
          </a:p>
        </p:txBody>
      </p:sp>
      <p:sp>
        <p:nvSpPr>
          <p:cNvPr id="8" name="Google Shape;8;n"/>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
        <p:nvSpPr>
          <p:cNvPr id="2" name="Notes Placeholder 1">
            <a:extLst>
              <a:ext uri="{FF2B5EF4-FFF2-40B4-BE49-F238E27FC236}">
                <a16:creationId xmlns:a16="http://schemas.microsoft.com/office/drawing/2014/main" id="{3A27C8D0-558F-42AF-9E60-4914A1F1EE62}"/>
              </a:ext>
            </a:extLst>
          </p:cNvPr>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dk2" tx2="lt2" accent1="accent1" accent2="accent2" accent3="accent3" accent4="accent4" accent5="accent5" accent6="accent6" hlink="hlink" folHlink="folHlink"/>
  <p:hf/>
  <p:notesStyle>
    <a:defPPr marR="0" lvl="0" algn="l" rtl="0">
      <a:lnSpc>
        <a:spcPct val="100000"/>
      </a:lnSpc>
      <a:spcBef>
        <a:spcPts val="0"/>
      </a:spcBef>
      <a:spcAft>
        <a:spcPts val="0"/>
      </a:spcAft>
    </a:defPPr>
    <a:lvl1pPr marL="131763" marR="0" lvl="0" indent="-13176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notes"/>
          <p:cNvSpPr txBox="1">
            <a:spLocks noGrp="1"/>
          </p:cNvSpPr>
          <p:nvPr>
            <p:ph type="body" idx="1"/>
          </p:nvPr>
        </p:nvSpPr>
        <p:spPr>
          <a:xfrm>
            <a:off x="710248" y="4518203"/>
            <a:ext cx="5681980" cy="3696713"/>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dirty="0"/>
          </a:p>
        </p:txBody>
      </p:sp>
      <p:sp>
        <p:nvSpPr>
          <p:cNvPr id="164" name="Google Shape;164;p1:notes"/>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a:t>
            </a:fld>
            <a:endParaRPr>
              <a:solidFill>
                <a:srgbClr val="000000"/>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FC436195-2668-4291-B4D1-3A787F76AEDF}"/>
              </a:ext>
            </a:extLst>
          </p:cNvPr>
          <p:cNvSpPr>
            <a:spLocks noGrp="1"/>
          </p:cNvSpPr>
          <p:nvPr>
            <p:ph type="dt" idx="10"/>
          </p:nvPr>
        </p:nvSpPr>
        <p:spPr/>
        <p:txBody>
          <a:bodyPr/>
          <a:lstStyle/>
          <a:p>
            <a:r>
              <a:rPr lang="en-US"/>
              <a:t>5/26/2020</a:t>
            </a:r>
          </a:p>
        </p:txBody>
      </p:sp>
      <p:sp>
        <p:nvSpPr>
          <p:cNvPr id="3" name="Footer Placeholder 2">
            <a:extLst>
              <a:ext uri="{FF2B5EF4-FFF2-40B4-BE49-F238E27FC236}">
                <a16:creationId xmlns:a16="http://schemas.microsoft.com/office/drawing/2014/main" id="{2829FFFC-8A12-4AC4-9E0D-72F097F0352D}"/>
              </a:ext>
            </a:extLst>
          </p:cNvPr>
          <p:cNvSpPr>
            <a:spLocks noGrp="1"/>
          </p:cNvSpPr>
          <p:nvPr>
            <p:ph type="ftr" idx="11"/>
          </p:nvPr>
        </p:nvSpPr>
        <p:spPr/>
        <p:txBody>
          <a:bodyPr/>
          <a:lstStyle/>
          <a:p>
            <a:r>
              <a:rPr lang="en-US"/>
              <a:t>© Copyright GED Testing Service LLC. All rights reserved</a:t>
            </a:r>
          </a:p>
        </p:txBody>
      </p:sp>
      <p:sp>
        <p:nvSpPr>
          <p:cNvPr id="4" name="Header Placeholder 3">
            <a:extLst>
              <a:ext uri="{FF2B5EF4-FFF2-40B4-BE49-F238E27FC236}">
                <a16:creationId xmlns:a16="http://schemas.microsoft.com/office/drawing/2014/main" id="{6AAA20E6-CD4A-48B8-ADD6-5798A64F5A32}"/>
              </a:ext>
            </a:extLst>
          </p:cNvPr>
          <p:cNvSpPr>
            <a:spLocks noGrp="1"/>
          </p:cNvSpPr>
          <p:nvPr>
            <p:ph type="hdr" idx="2"/>
          </p:nvPr>
        </p:nvSpPr>
        <p:spPr/>
        <p:txBody>
          <a:bodyPr/>
          <a:lstStyle/>
          <a:p>
            <a:r>
              <a:rPr lang="en-US"/>
              <a:t>GED Update - Testing and Instruction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419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6:notes"/>
          <p:cNvSpPr txBox="1">
            <a:spLocks noGrp="1"/>
          </p:cNvSpPr>
          <p:nvPr>
            <p:ph type="body" idx="1"/>
          </p:nvPr>
        </p:nvSpPr>
        <p:spPr>
          <a:xfrm>
            <a:off x="710248" y="4518203"/>
            <a:ext cx="5681980" cy="3696713"/>
          </a:xfrm>
          <a:prstGeom prst="rect">
            <a:avLst/>
          </a:prstGeom>
          <a:noFill/>
          <a:ln>
            <a:noFill/>
          </a:ln>
        </p:spPr>
        <p:txBody>
          <a:bodyPr spcFirstLastPara="1" wrap="square" lIns="94200" tIns="47100" rIns="94200" bIns="47100" anchor="t" anchorCtr="0">
            <a:noAutofit/>
          </a:bodyPr>
          <a:lstStyle/>
          <a:p>
            <a:pPr marL="228600" indent="-228600">
              <a:buAutoNum type="arabicPeriod"/>
            </a:pPr>
            <a:r>
              <a:rPr lang="en-US" sz="1200" b="0" i="0" u="none" strike="noStrike" cap="none" dirty="0">
                <a:solidFill>
                  <a:schemeClr val="dk1"/>
                </a:solidFill>
                <a:effectLst/>
                <a:latin typeface="Calibri"/>
                <a:ea typeface="Calibri"/>
                <a:cs typeface="Calibri"/>
                <a:sym typeface="Calibri"/>
              </a:rPr>
              <a:t>Debi to discuss history of the partnership—discussions were begun when instruction was mainly F2F</a:t>
            </a:r>
          </a:p>
          <a:p>
            <a:pPr marL="228600" indent="-228600">
              <a:buAutoNum type="arabicPeriod"/>
            </a:pPr>
            <a:r>
              <a:rPr lang="en-US" sz="1200" b="0" i="0" u="none" strike="noStrike" cap="none" dirty="0">
                <a:solidFill>
                  <a:schemeClr val="dk1"/>
                </a:solidFill>
                <a:effectLst/>
                <a:latin typeface="Calibri"/>
                <a:ea typeface="Calibri"/>
                <a:cs typeface="Calibri"/>
                <a:sym typeface="Calibri"/>
              </a:rPr>
              <a:t>Discuss what teachers and student’s were asking for—and GEDTS’ efforts to partner with a publisher to deliver on what they were asking for</a:t>
            </a:r>
          </a:p>
          <a:p>
            <a:pPr marL="228600" indent="-228600">
              <a:buAutoNum type="arabicPeriod"/>
            </a:pPr>
            <a:r>
              <a:rPr lang="en-US" sz="1200" b="0" i="0" u="none" strike="noStrike" cap="none" dirty="0">
                <a:solidFill>
                  <a:schemeClr val="dk1"/>
                </a:solidFill>
                <a:effectLst/>
                <a:latin typeface="Calibri"/>
                <a:ea typeface="Calibri"/>
                <a:cs typeface="Calibri"/>
                <a:sym typeface="Calibri"/>
              </a:rPr>
              <a:t>GED Flash was launched, has been successful---and has been in use long enough to research its efficacy, which we will discuss a bit later</a:t>
            </a:r>
          </a:p>
          <a:p>
            <a:pPr marL="228600" indent="-228600">
              <a:buAutoNum type="arabicPeriod"/>
            </a:pPr>
            <a:r>
              <a:rPr lang="en-US" sz="1200" b="0" i="0" u="none" strike="noStrike" cap="none" dirty="0">
                <a:solidFill>
                  <a:schemeClr val="dk1"/>
                </a:solidFill>
                <a:effectLst/>
                <a:latin typeface="Calibri"/>
                <a:ea typeface="Calibri"/>
                <a:cs typeface="Calibri"/>
                <a:sym typeface="Calibri"/>
              </a:rPr>
              <a:t>Important point is that it can serve students who seek instruction in all three of the instructional models we discussed earlier</a:t>
            </a:r>
          </a:p>
          <a:p>
            <a:pPr marL="228600" indent="-228600">
              <a:buAutoNum type="arabicPeriod"/>
            </a:pPr>
            <a:r>
              <a:rPr lang="en-US" sz="1200" b="0" i="0" u="none" strike="noStrike" cap="none" dirty="0">
                <a:solidFill>
                  <a:schemeClr val="dk1"/>
                </a:solidFill>
                <a:effectLst/>
                <a:latin typeface="Calibri"/>
                <a:ea typeface="Calibri"/>
                <a:cs typeface="Calibri"/>
                <a:sym typeface="Calibri"/>
              </a:rPr>
              <a:t>We were pleased last year to have a guest educator share with you the very practical way to use Flash in the classroom</a:t>
            </a:r>
          </a:p>
          <a:p>
            <a:pPr marL="228600" indent="-228600">
              <a:buAutoNum type="arabicPeriod"/>
            </a:pPr>
            <a:r>
              <a:rPr lang="en-US" sz="1200" b="0" i="0" u="none" strike="noStrike" cap="none" dirty="0">
                <a:solidFill>
                  <a:schemeClr val="dk1"/>
                </a:solidFill>
                <a:effectLst/>
                <a:latin typeface="Calibri"/>
                <a:ea typeface="Calibri"/>
                <a:cs typeface="Calibri"/>
                <a:sym typeface="Calibri"/>
              </a:rPr>
              <a:t>Today we are happy to take you on a “deep dive” into another resource, </a:t>
            </a:r>
            <a:r>
              <a:rPr lang="en-US" sz="1200" b="0" i="0" u="none" strike="noStrike" cap="none" dirty="0" err="1">
                <a:solidFill>
                  <a:schemeClr val="dk1"/>
                </a:solidFill>
                <a:effectLst/>
                <a:latin typeface="Calibri"/>
                <a:ea typeface="Calibri"/>
                <a:cs typeface="Calibri"/>
                <a:sym typeface="Calibri"/>
              </a:rPr>
              <a:t>GEDPlay</a:t>
            </a:r>
            <a:r>
              <a:rPr lang="en-US" sz="1200" b="0" i="0" u="none" strike="noStrike" cap="none" dirty="0">
                <a:solidFill>
                  <a:schemeClr val="dk1"/>
                </a:solidFill>
                <a:effectLst/>
                <a:latin typeface="Calibri"/>
                <a:ea typeface="Calibri"/>
                <a:cs typeface="Calibri"/>
                <a:sym typeface="Calibri"/>
              </a:rPr>
              <a:t>, which can be used in all instruction models, but can be especially helpful for your distance learners.   </a:t>
            </a:r>
          </a:p>
          <a:p>
            <a:pPr marL="228600" indent="-228600">
              <a:buAutoNum type="arabicPeriod"/>
            </a:pPr>
            <a:endParaRPr lang="en-US" sz="1200" b="0" i="0" u="none" strike="noStrike" cap="none" dirty="0">
              <a:solidFill>
                <a:schemeClr val="dk1"/>
              </a:solidFill>
              <a:effectLst/>
              <a:latin typeface="Calibri"/>
              <a:ea typeface="Calibri"/>
              <a:cs typeface="Calibri"/>
              <a:sym typeface="Calibri"/>
            </a:endParaRPr>
          </a:p>
          <a:p>
            <a:pPr marL="0" indent="0">
              <a:buNone/>
            </a:pPr>
            <a:r>
              <a:rPr lang="en-US" sz="1200" b="0" i="0" u="none" strike="noStrike" cap="none" dirty="0">
                <a:solidFill>
                  <a:schemeClr val="dk1"/>
                </a:solidFill>
                <a:effectLst/>
                <a:latin typeface="Calibri"/>
                <a:ea typeface="Calibri"/>
                <a:cs typeface="Calibri"/>
                <a:sym typeface="Calibri"/>
              </a:rPr>
              <a:t>***I can transition to Karyn to pick up here, or if you want me to go into the GEDTS slides we use for Play I can do that, THEN hand over to Karyn</a:t>
            </a:r>
          </a:p>
          <a:p>
            <a:pPr marL="0" indent="0">
              <a:buNone/>
            </a:pPr>
            <a:r>
              <a:rPr lang="en-US" sz="1200" b="0" i="0" u="none" strike="noStrike" cap="none" dirty="0">
                <a:solidFill>
                  <a:schemeClr val="dk1"/>
                </a:solidFill>
                <a:effectLst/>
                <a:latin typeface="Calibri"/>
                <a:ea typeface="Calibri"/>
                <a:cs typeface="Calibri"/>
                <a:sym typeface="Calibri"/>
              </a:rPr>
              <a:t>OR</a:t>
            </a:r>
          </a:p>
          <a:p>
            <a:pPr marL="0" indent="0">
              <a:buNone/>
            </a:pPr>
            <a:r>
              <a:rPr lang="en-US" sz="1200" b="0" i="0" u="none" strike="noStrike" cap="none" dirty="0">
                <a:solidFill>
                  <a:schemeClr val="dk1"/>
                </a:solidFill>
                <a:effectLst/>
                <a:latin typeface="Calibri"/>
                <a:ea typeface="Calibri"/>
                <a:cs typeface="Calibri"/>
                <a:sym typeface="Calibri"/>
              </a:rPr>
              <a:t>***If you prefer not to use the slides on Play (</a:t>
            </a:r>
          </a:p>
          <a:p>
            <a:pPr marL="0" indent="0">
              <a:buNone/>
            </a:pPr>
            <a:r>
              <a:rPr lang="en-US" sz="1200" b="0" i="0" u="none" strike="noStrike" cap="none" dirty="0">
                <a:solidFill>
                  <a:schemeClr val="dk1"/>
                </a:solidFill>
                <a:effectLst/>
                <a:latin typeface="Calibri"/>
                <a:ea typeface="Calibri"/>
                <a:cs typeface="Calibri"/>
                <a:sym typeface="Calibri"/>
              </a:rPr>
              <a:t> </a:t>
            </a:r>
          </a:p>
          <a:p>
            <a:pPr marL="0" lvl="0" indent="0" algn="l" rtl="0">
              <a:spcBef>
                <a:spcPts val="0"/>
              </a:spcBef>
              <a:spcAft>
                <a:spcPts val="0"/>
              </a:spcAft>
              <a:buNone/>
            </a:pPr>
            <a:endParaRPr b="0" dirty="0"/>
          </a:p>
          <a:p>
            <a:pPr marL="0" lvl="0" indent="0" algn="l" rtl="0">
              <a:spcBef>
                <a:spcPts val="0"/>
              </a:spcBef>
              <a:spcAft>
                <a:spcPts val="0"/>
              </a:spcAft>
              <a:buNone/>
            </a:pPr>
            <a:endParaRPr b="0" dirty="0"/>
          </a:p>
        </p:txBody>
      </p:sp>
      <p:sp>
        <p:nvSpPr>
          <p:cNvPr id="215" name="Google Shape;215;p6:notes"/>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p>
            <a:pPr marL="0" lvl="0" indent="0" algn="r" rtl="0">
              <a:spcBef>
                <a:spcPts val="0"/>
              </a:spcBef>
              <a:spcAft>
                <a:spcPts val="0"/>
              </a:spcAft>
              <a:buNone/>
            </a:pPr>
            <a:r>
              <a:rPr lang="en-US"/>
              <a:t>5/26/2020</a:t>
            </a:r>
            <a:endParaRPr/>
          </a:p>
        </p:txBody>
      </p:sp>
      <p:sp>
        <p:nvSpPr>
          <p:cNvPr id="216" name="Google Shape;216;p6:notes"/>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p>
            <a:pPr marL="0" lvl="0" indent="0" algn="l" rtl="0">
              <a:spcBef>
                <a:spcPts val="0"/>
              </a:spcBef>
              <a:spcAft>
                <a:spcPts val="0"/>
              </a:spcAft>
              <a:buNone/>
            </a:pPr>
            <a:r>
              <a:rPr lang="en-US"/>
              <a:t>© Copyright GED Testing Service LLC. All rights reserved</a:t>
            </a:r>
            <a:endParaRPr/>
          </a:p>
        </p:txBody>
      </p:sp>
      <p:sp>
        <p:nvSpPr>
          <p:cNvPr id="217" name="Google Shape;217;p6:notes"/>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13</a:t>
            </a:fld>
            <a:endParaRPr/>
          </a:p>
        </p:txBody>
      </p:sp>
      <p:sp>
        <p:nvSpPr>
          <p:cNvPr id="218" name="Google Shape;218;p6:notes"/>
          <p:cNvSpPr txBox="1">
            <a:spLocks noGrp="1"/>
          </p:cNvSpPr>
          <p:nvPr>
            <p:ph type="hdr" idx="3"/>
          </p:nvPr>
        </p:nvSpPr>
        <p:spPr>
          <a:xfrm>
            <a:off x="0" y="1"/>
            <a:ext cx="3077740" cy="47105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a:t>GED Update - Testing and Instruction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start by reviewing how my students are placed in the GED Flash and Play classes.  Please keep in mind that Aztec offers many different academic programs and GED Flash and Play are available in different formats.  I’ve included screenshots in this webinar of the version of GED Flash and Play that I have available through my instructional site.  These features or functions might not be the same as to what you have available at your site.  Please reach out to your Field Service Representative or Sales Rep if there is something that you’d like to learn about.</a:t>
            </a:r>
          </a:p>
        </p:txBody>
      </p:sp>
      <p:sp>
        <p:nvSpPr>
          <p:cNvPr id="4" name="Slide Number Placeholder 3"/>
          <p:cNvSpPr>
            <a:spLocks noGrp="1"/>
          </p:cNvSpPr>
          <p:nvPr>
            <p:ph type="sldNum" sz="quarter" idx="5"/>
          </p:nvPr>
        </p:nvSpPr>
        <p:spPr/>
        <p:txBody>
          <a:bodyPr/>
          <a:lstStyle/>
          <a:p>
            <a:fld id="{35A21FF4-2BE3-4CB5-89B9-98948C859959}" type="slidenum">
              <a:rPr lang="en-US" smtClean="0"/>
              <a:t>14</a:t>
            </a:fld>
            <a:endParaRPr lang="en-US" dirty="0"/>
          </a:p>
        </p:txBody>
      </p:sp>
    </p:spTree>
    <p:extLst>
      <p:ext uri="{BB962C8B-B14F-4D97-AF65-F5344CB8AC3E}">
        <p14:creationId xmlns:p14="http://schemas.microsoft.com/office/powerpoint/2010/main" val="821249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start with a little background info about my site.  At my school, students are placed in my GED class based on their State-Approved NRS entry exam.  </a:t>
            </a:r>
          </a:p>
          <a:p>
            <a:pPr marL="171450" indent="-171450">
              <a:buFont typeface="Arial" panose="020B0604020202020204" pitchFamily="34" charset="0"/>
              <a:buChar char="•"/>
            </a:pPr>
            <a:r>
              <a:rPr lang="en-US" dirty="0"/>
              <a:t>We use CASAS on our site so my students need to score a 239 on the C or D level Reading test which shows that they are functioning at a high school grade level in reading.</a:t>
            </a:r>
          </a:p>
        </p:txBody>
      </p:sp>
      <p:sp>
        <p:nvSpPr>
          <p:cNvPr id="4" name="Slide Number Placeholder 3"/>
          <p:cNvSpPr>
            <a:spLocks noGrp="1"/>
          </p:cNvSpPr>
          <p:nvPr>
            <p:ph type="sldNum" sz="quarter" idx="5"/>
          </p:nvPr>
        </p:nvSpPr>
        <p:spPr/>
        <p:txBody>
          <a:bodyPr/>
          <a:lstStyle/>
          <a:p>
            <a:fld id="{35A21FF4-2BE3-4CB5-89B9-98948C859959}" type="slidenum">
              <a:rPr lang="en-US" smtClean="0"/>
              <a:t>15</a:t>
            </a:fld>
            <a:endParaRPr lang="en-US"/>
          </a:p>
        </p:txBody>
      </p:sp>
    </p:spTree>
    <p:extLst>
      <p:ext uri="{BB962C8B-B14F-4D97-AF65-F5344CB8AC3E}">
        <p14:creationId xmlns:p14="http://schemas.microsoft.com/office/powerpoint/2010/main" val="399425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the first things students do when they enter our GED classes is take a GED Ready Practice Test.  I usually suggest students take a GED Social Studies or Math test</a:t>
            </a:r>
            <a:r>
              <a:rPr lang="en-US" dirty="0">
                <a:highlight>
                  <a:srgbClr val="FFFF00"/>
                </a:highlight>
              </a:rPr>
              <a:t>.  </a:t>
            </a:r>
            <a:r>
              <a:rPr lang="en-US" u="sng" dirty="0">
                <a:highlight>
                  <a:srgbClr val="FFFF00"/>
                </a:highlight>
              </a:rPr>
              <a:t>Reading comprehension is important in all content areas, but the Reasoning Through Language Arts (RLA) also incorporates grammar, syntax, and the essay.  The Social Studies test can provide some insight into the reading ability without the pressure some students feel to address grammar and the written essay at the start.</a:t>
            </a:r>
          </a:p>
          <a:p>
            <a:pPr marL="171450" indent="-171450">
              <a:buFont typeface="Arial" panose="020B0604020202020204" pitchFamily="34" charset="0"/>
              <a:buChar char="•"/>
            </a:pPr>
            <a:r>
              <a:rPr lang="en-US" strike="sngStrike" baseline="0" dirty="0"/>
              <a:t>The social studies is primarily reading comprehension whereas the Language Arts has reading comprehension, some grammar and syntax, and an essay (which, I believe is not graded).  </a:t>
            </a:r>
          </a:p>
          <a:p>
            <a:pPr marL="171450" indent="-171450">
              <a:buFont typeface="Arial" panose="020B0604020202020204" pitchFamily="34" charset="0"/>
              <a:buChar char="•"/>
            </a:pPr>
            <a:r>
              <a:rPr lang="en-US" dirty="0"/>
              <a:t>Some students, and in my class we call them “unicorns”, like to start with math or science.  I suggest that they take the math practice test first since there is a little algebra in the science and it helps to know what their math skills are before we try to tackle the science content.</a:t>
            </a:r>
          </a:p>
        </p:txBody>
      </p:sp>
      <p:sp>
        <p:nvSpPr>
          <p:cNvPr id="4" name="Slide Number Placeholder 3"/>
          <p:cNvSpPr>
            <a:spLocks noGrp="1"/>
          </p:cNvSpPr>
          <p:nvPr>
            <p:ph type="sldNum" sz="quarter" idx="5"/>
          </p:nvPr>
        </p:nvSpPr>
        <p:spPr/>
        <p:txBody>
          <a:bodyPr/>
          <a:lstStyle/>
          <a:p>
            <a:fld id="{35A21FF4-2BE3-4CB5-89B9-98948C859959}" type="slidenum">
              <a:rPr lang="en-US" smtClean="0"/>
              <a:t>16</a:t>
            </a:fld>
            <a:endParaRPr lang="en-US"/>
          </a:p>
        </p:txBody>
      </p:sp>
    </p:spTree>
    <p:extLst>
      <p:ext uri="{BB962C8B-B14F-4D97-AF65-F5344CB8AC3E}">
        <p14:creationId xmlns:p14="http://schemas.microsoft.com/office/powerpoint/2010/main" val="2506073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After they take their GED tests, we review their score and their score reports.  Usually this takes place in my classroom, but, since my students are working from home, I have them email a pdf of their scores to me.  This was a step we struggled with last spring.  So I created a video for our class website that explains how to run the report for the Kaplan GED book, for Aztec, and for the </a:t>
            </a:r>
            <a:r>
              <a:rPr lang="en-US" dirty="0" err="1"/>
              <a:t>Paxen</a:t>
            </a:r>
            <a:r>
              <a:rPr lang="en-US" dirty="0"/>
              <a:t> GED books.  These are all resources that I have available to me and my students on our campus.  The students then need to save those documents as pdfs on their computer and then attach those pdfs in emails to me.  We discuss how this is a great skill for them to have for the future if they need to save and attach documents to emails.  We also talk about how the report describes what skills the student needs to work on and how that information helps me develop an individualized learning plan for them that only includes the skills that are pertinent to their passing the test.  I explain that this is the reason I need the whole report and not just their score.</a:t>
            </a:r>
          </a:p>
        </p:txBody>
      </p:sp>
      <p:sp>
        <p:nvSpPr>
          <p:cNvPr id="4" name="Slide Number Placeholder 3"/>
          <p:cNvSpPr>
            <a:spLocks noGrp="1"/>
          </p:cNvSpPr>
          <p:nvPr>
            <p:ph type="sldNum" sz="quarter" idx="5"/>
          </p:nvPr>
        </p:nvSpPr>
        <p:spPr/>
        <p:txBody>
          <a:bodyPr/>
          <a:lstStyle/>
          <a:p>
            <a:fld id="{35A21FF4-2BE3-4CB5-89B9-98948C859959}" type="slidenum">
              <a:rPr lang="en-US" smtClean="0"/>
              <a:t>17</a:t>
            </a:fld>
            <a:endParaRPr lang="en-US"/>
          </a:p>
        </p:txBody>
      </p:sp>
    </p:spTree>
    <p:extLst>
      <p:ext uri="{BB962C8B-B14F-4D97-AF65-F5344CB8AC3E}">
        <p14:creationId xmlns:p14="http://schemas.microsoft.com/office/powerpoint/2010/main" val="3842025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I get a student’s score reports, I first look at the score bar at the top of the report.  </a:t>
            </a:r>
          </a:p>
          <a:p>
            <a:pPr marL="171450" indent="-171450">
              <a:buFont typeface="Arial" panose="020B0604020202020204" pitchFamily="34" charset="0"/>
              <a:buChar char="•"/>
            </a:pPr>
            <a:r>
              <a:rPr lang="en-US" dirty="0"/>
              <a:t>If I have a student whose score is in the not likely to pass range, they start working on Aztec or, if they don’t have access to technology, one of our pre-GED Textbooks.  When they get into Aztec, I have them take the Locator tests to determine which classes to place them in.</a:t>
            </a:r>
          </a:p>
          <a:p>
            <a:pPr marL="171450" indent="-171450">
              <a:buFont typeface="Arial" panose="020B0604020202020204" pitchFamily="34" charset="0"/>
              <a:buChar char="•"/>
            </a:pPr>
            <a:r>
              <a:rPr lang="en-US" dirty="0"/>
              <a:t>Students who are in the too close to call range also start working on Aztec or our GED textbooks.  Even though their scores may be very close to the passing score of 145, the Aztec Learning System software’s pre-learning assessments will identify skills in which the student has already shown competency and allow the student to bypass those lessons and or drills.  In my class, the students can bypass any waived lessons but they need to complete all of the drills with a minimum score of 80%.</a:t>
            </a:r>
          </a:p>
          <a:p>
            <a:pPr marL="171450" indent="-171450">
              <a:buFont typeface="Arial" panose="020B0604020202020204" pitchFamily="34" charset="0"/>
              <a:buChar char="•"/>
            </a:pPr>
            <a:r>
              <a:rPr lang="en-US" dirty="0"/>
              <a:t>In my class, I most often assign GED Flash for those students whose GED Ready Practice test scores are in the likely to pass range</a:t>
            </a:r>
          </a:p>
          <a:p>
            <a:pPr marL="628650" lvl="1" indent="-171450">
              <a:buFont typeface="Arial" panose="020B0604020202020204" pitchFamily="34" charset="0"/>
              <a:buChar char="•"/>
            </a:pPr>
            <a:r>
              <a:rPr lang="en-US" dirty="0"/>
              <a:t>I suggest that my students score at least a 150 or higher before scheduling to take an actual GED test.  Some of the students schedule to test soon after taking the practice test while others decide to do a little studying before testing.  Either way, I enroll these students into GED Flash until they take their official GED test.</a:t>
            </a:r>
          </a:p>
          <a:p>
            <a:pPr marL="628650" lvl="1" indent="-171450">
              <a:buFont typeface="Arial" panose="020B0604020202020204" pitchFamily="34" charset="0"/>
              <a:buChar char="•"/>
            </a:pPr>
            <a:r>
              <a:rPr lang="en-US" dirty="0"/>
              <a:t>If their score is between a 145 and 150, the student and I usually talk about what they would like to do.  Some students want to work with GED Flash and others want to review the lessons outlined in the GED Ready Score Report.  I do have some students who want to take the GED test as soon as their Ready Practice Test score hits 145.  However, after prepping for this webinar and getting a sneak peek at the data my co-presenters are going to share with you, I have a new bit of evidence to share with these students that supports their taking a little time to work on GED Flash to bump their score up to 150 or higher.  The other presenters will go into this with us in a little more detail, but I will be sharing with my students that there has been research done to show that students who complete at least 10 rounds of GED Flash sets are likely to increase the GED Ready Practice Test score by 4 points.  </a:t>
            </a:r>
          </a:p>
        </p:txBody>
      </p:sp>
      <p:sp>
        <p:nvSpPr>
          <p:cNvPr id="4" name="Slide Number Placeholder 3"/>
          <p:cNvSpPr>
            <a:spLocks noGrp="1"/>
          </p:cNvSpPr>
          <p:nvPr>
            <p:ph type="sldNum" sz="quarter" idx="5"/>
          </p:nvPr>
        </p:nvSpPr>
        <p:spPr/>
        <p:txBody>
          <a:bodyPr/>
          <a:lstStyle/>
          <a:p>
            <a:fld id="{35A21FF4-2BE3-4CB5-89B9-98948C859959}" type="slidenum">
              <a:rPr lang="en-US" smtClean="0"/>
              <a:t>18</a:t>
            </a:fld>
            <a:endParaRPr lang="en-US"/>
          </a:p>
        </p:txBody>
      </p:sp>
    </p:spTree>
    <p:extLst>
      <p:ext uri="{BB962C8B-B14F-4D97-AF65-F5344CB8AC3E}">
        <p14:creationId xmlns:p14="http://schemas.microsoft.com/office/powerpoint/2010/main" val="3038302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GED Play can be integrated into instruction in a variety of different ways.</a:t>
            </a:r>
          </a:p>
          <a:p>
            <a:pPr marL="228600" indent="-228600">
              <a:buFont typeface="+mj-lt"/>
              <a:buAutoNum type="arabicPeriod"/>
            </a:pPr>
            <a:r>
              <a:rPr lang="en-US" dirty="0"/>
              <a:t>With direct instruction lessons, it can be used as </a:t>
            </a:r>
          </a:p>
          <a:p>
            <a:pPr marL="228600" indent="-228600">
              <a:buFont typeface="+mj-lt"/>
              <a:buAutoNum type="arabicPeriod"/>
            </a:pPr>
            <a:r>
              <a:rPr lang="en-US" dirty="0"/>
              <a:t>an anticipatory set activity to activate your students’ prior knowledge and prepare them for learning.  This can take place either in class or as homework the day prior to the lesson’s presentation as part of a “flipped lesson”.  Play videos can also be assigned </a:t>
            </a:r>
          </a:p>
          <a:p>
            <a:pPr marL="228600" indent="-228600">
              <a:buFont typeface="+mj-lt"/>
              <a:buAutoNum type="arabicPeriod"/>
            </a:pPr>
            <a:r>
              <a:rPr lang="en-US" dirty="0"/>
              <a:t>after lessons have been presented, either in class or as homework.</a:t>
            </a:r>
          </a:p>
          <a:p>
            <a:pPr marL="228600" indent="-228600">
              <a:buFont typeface="+mj-lt"/>
              <a:buAutoNum type="arabicPeriod"/>
            </a:pPr>
            <a:r>
              <a:rPr lang="en-US" dirty="0"/>
              <a:t>With remote instruction, either synchronous or asynchronous, Play videos can still be a part of </a:t>
            </a:r>
          </a:p>
          <a:p>
            <a:pPr marL="228600" indent="-228600">
              <a:buFont typeface="+mj-lt"/>
              <a:buAutoNum type="arabicPeriod"/>
            </a:pPr>
            <a:r>
              <a:rPr lang="en-US" dirty="0"/>
              <a:t>an anticipatory set or </a:t>
            </a:r>
          </a:p>
          <a:p>
            <a:pPr marL="228600" indent="-228600">
              <a:buFont typeface="+mj-lt"/>
              <a:buAutoNum type="arabicPeriod"/>
            </a:pPr>
            <a:r>
              <a:rPr lang="en-US" dirty="0"/>
              <a:t>post-instruction activity.  I’ve most frequently used them as </a:t>
            </a:r>
          </a:p>
          <a:p>
            <a:pPr marL="228600" indent="-228600">
              <a:buFont typeface="+mj-lt"/>
              <a:buAutoNum type="arabicPeriod"/>
            </a:pPr>
            <a:r>
              <a:rPr lang="en-US" dirty="0"/>
              <a:t>gap fillers for students to </a:t>
            </a:r>
          </a:p>
          <a:p>
            <a:pPr marL="228600" indent="-228600">
              <a:buFont typeface="+mj-lt"/>
              <a:buAutoNum type="arabicPeriod"/>
            </a:pPr>
            <a:r>
              <a:rPr lang="en-US" dirty="0"/>
              <a:t>review or </a:t>
            </a:r>
          </a:p>
          <a:p>
            <a:pPr marL="228600" indent="-228600">
              <a:buFont typeface="+mj-lt"/>
              <a:buAutoNum type="arabicPeriod"/>
            </a:pPr>
            <a:r>
              <a:rPr lang="en-US" dirty="0"/>
              <a:t>refresh skills, concepts, and vocabulary.  However, I will be working this summer to really review the content of the Play videos and see which lessons they align to within the Aztec Learning classes.</a:t>
            </a:r>
          </a:p>
        </p:txBody>
      </p:sp>
      <p:sp>
        <p:nvSpPr>
          <p:cNvPr id="4" name="Slide Number Placeholder 3"/>
          <p:cNvSpPr>
            <a:spLocks noGrp="1"/>
          </p:cNvSpPr>
          <p:nvPr>
            <p:ph type="sldNum" sz="quarter" idx="5"/>
          </p:nvPr>
        </p:nvSpPr>
        <p:spPr/>
        <p:txBody>
          <a:bodyPr/>
          <a:lstStyle/>
          <a:p>
            <a:fld id="{35A21FF4-2BE3-4CB5-89B9-98948C859959}" type="slidenum">
              <a:rPr lang="en-US" smtClean="0"/>
              <a:t>19</a:t>
            </a:fld>
            <a:endParaRPr lang="en-US"/>
          </a:p>
        </p:txBody>
      </p:sp>
    </p:spTree>
    <p:extLst>
      <p:ext uri="{BB962C8B-B14F-4D97-AF65-F5344CB8AC3E}">
        <p14:creationId xmlns:p14="http://schemas.microsoft.com/office/powerpoint/2010/main" val="915707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reviewing the student view of GED Flash, are there any questions about the previous slides and what parameters are considered with student placement in the GED Flash program?</a:t>
            </a:r>
          </a:p>
        </p:txBody>
      </p:sp>
      <p:sp>
        <p:nvSpPr>
          <p:cNvPr id="4" name="Slide Number Placeholder 3"/>
          <p:cNvSpPr>
            <a:spLocks noGrp="1"/>
          </p:cNvSpPr>
          <p:nvPr>
            <p:ph type="sldNum" sz="quarter" idx="5"/>
          </p:nvPr>
        </p:nvSpPr>
        <p:spPr/>
        <p:txBody>
          <a:bodyPr/>
          <a:lstStyle/>
          <a:p>
            <a:fld id="{35A21FF4-2BE3-4CB5-89B9-98948C859959}" type="slidenum">
              <a:rPr lang="en-US" smtClean="0"/>
              <a:t>20</a:t>
            </a:fld>
            <a:endParaRPr lang="en-US" dirty="0"/>
          </a:p>
        </p:txBody>
      </p:sp>
    </p:spTree>
    <p:extLst>
      <p:ext uri="{BB962C8B-B14F-4D97-AF65-F5344CB8AC3E}">
        <p14:creationId xmlns:p14="http://schemas.microsoft.com/office/powerpoint/2010/main" val="156481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my students get started in GED Flash, I explain the following to them -</a:t>
            </a:r>
          </a:p>
          <a:p>
            <a:pPr marL="228600" indent="-228600">
              <a:buFont typeface="+mj-lt"/>
              <a:buAutoNum type="arabicPeriod"/>
            </a:pPr>
            <a:r>
              <a:rPr lang="en-US" dirty="0"/>
              <a:t>There are 10 questions in each Flash set.  They can move forward and backward through the questions if they want to.</a:t>
            </a:r>
          </a:p>
          <a:p>
            <a:pPr marL="228600" indent="-228600">
              <a:buFont typeface="+mj-lt"/>
              <a:buAutoNum type="arabicPeriod"/>
            </a:pPr>
            <a:r>
              <a:rPr lang="en-US" dirty="0"/>
              <a:t>There is a timer but there is no time limit.  For students who are scoring low on their sets, we review the time they’ve spent on each set and try to determine if maybe they need to spend more time on each question.  For students who are scoring 80% or higher on their sets, we review the time to see if they need to shave a little time off of their work.  </a:t>
            </a:r>
          </a:p>
          <a:p>
            <a:pPr marL="228600" indent="-228600">
              <a:buFont typeface="+mj-lt"/>
              <a:buAutoNum type="arabicPeriod"/>
            </a:pPr>
            <a:r>
              <a:rPr lang="en-US" dirty="0"/>
              <a:t>For my students who scored between 145 and 150 on their GED Ready Practice test, I explain that we want their scores in their Flash Sets to be consistently at an 80% or higher before they take another Practice Test.  I describe consistently as being 2 or 3 times in a row.</a:t>
            </a:r>
          </a:p>
          <a:p>
            <a:pPr marL="228600" indent="-228600">
              <a:buFont typeface="+mj-lt"/>
              <a:buAutoNum type="arabicPeriod"/>
            </a:pPr>
            <a:r>
              <a:rPr lang="en-US" dirty="0"/>
              <a:t>I explain to my students that if they click Exit, they’ll return to the Flash menu but their scores won’t be tabulated.</a:t>
            </a:r>
          </a:p>
          <a:p>
            <a:pPr marL="228600" indent="-228600">
              <a:buFont typeface="+mj-lt"/>
              <a:buAutoNum type="arabicPeriod"/>
            </a:pPr>
            <a:r>
              <a:rPr lang="en-US" dirty="0"/>
              <a:t>They need to click Submit Flash in order for their scores to be included in the score report on the Flash Menu.  We’ll talk about that in a second.</a:t>
            </a:r>
          </a:p>
          <a:p>
            <a:pPr marL="228600" indent="-228600">
              <a:buFont typeface="+mj-lt"/>
              <a:buAutoNum type="arabicPeriod"/>
            </a:pPr>
            <a:r>
              <a:rPr lang="en-US" dirty="0"/>
              <a:t> Just a few more things here – I let my students know that the question is usually in a white box.  For subjects other than math, there are often sections of text that are included in a Flash question and they are usually in a yellow box and often the student will need to drag the contents up and down in the box to view the entire piece.  </a:t>
            </a:r>
          </a:p>
          <a:p>
            <a:pPr marL="228600" indent="-228600">
              <a:buFont typeface="+mj-lt"/>
              <a:buAutoNum type="arabicPeriod"/>
            </a:pPr>
            <a:r>
              <a:rPr lang="en-US" dirty="0"/>
              <a:t>I do let my students know that, for multiple choice responses, whatever answer they click on the first time is their submitted answer.  I had a student who got frustrated with that because she liked to click on each letter as she read them and we had to retrain her to click in front of the letter.  </a:t>
            </a:r>
          </a:p>
          <a:p>
            <a:pPr marL="228600" indent="-228600">
              <a:buFont typeface="+mj-lt"/>
              <a:buAutoNum type="arabicPeriod"/>
            </a:pPr>
            <a:r>
              <a:rPr lang="en-US" dirty="0"/>
              <a:t>The last and most important part for the student, aside from the question, is the pop-up answer.  This slide shows an answer that is correct but there’s always an explanation of why the answer is correct.  So I instruct my students to read all of the explanations – whether or not they answered the question correctly.  I explain that I often can answer a question correctly but maybe for all the wrong reasons – or that there may be new information in the explanation that I should jot down in my notes.</a:t>
            </a:r>
          </a:p>
          <a:p>
            <a:pPr marL="228600" indent="-228600">
              <a:buFont typeface="+mj-lt"/>
              <a:buAutoNum type="arabicPeriod"/>
            </a:pPr>
            <a:r>
              <a:rPr lang="en-US" dirty="0"/>
              <a:t>And a final bit for the teacher – if there are any questions about the Flash question, each one is numbered and I love that I can send the number and my question to my field service representative and he can either answer my question or forward it on to tech or curriculum support.</a:t>
            </a:r>
          </a:p>
        </p:txBody>
      </p:sp>
      <p:sp>
        <p:nvSpPr>
          <p:cNvPr id="4" name="Slide Number Placeholder 3"/>
          <p:cNvSpPr>
            <a:spLocks noGrp="1"/>
          </p:cNvSpPr>
          <p:nvPr>
            <p:ph type="sldNum" sz="quarter" idx="5"/>
          </p:nvPr>
        </p:nvSpPr>
        <p:spPr/>
        <p:txBody>
          <a:bodyPr/>
          <a:lstStyle/>
          <a:p>
            <a:fld id="{35A21FF4-2BE3-4CB5-89B9-98948C859959}" type="slidenum">
              <a:rPr lang="en-US" smtClean="0"/>
              <a:t>21</a:t>
            </a:fld>
            <a:endParaRPr lang="en-US"/>
          </a:p>
        </p:txBody>
      </p:sp>
    </p:spTree>
    <p:extLst>
      <p:ext uri="{BB962C8B-B14F-4D97-AF65-F5344CB8AC3E}">
        <p14:creationId xmlns:p14="http://schemas.microsoft.com/office/powerpoint/2010/main" val="137319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2:notes"/>
          <p:cNvSpPr txBox="1">
            <a:spLocks noGrp="1"/>
          </p:cNvSpPr>
          <p:nvPr>
            <p:ph type="body" idx="1"/>
          </p:nvPr>
        </p:nvSpPr>
        <p:spPr>
          <a:xfrm>
            <a:off x="710248" y="4518203"/>
            <a:ext cx="5681980" cy="3696713"/>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dirty="0"/>
          </a:p>
        </p:txBody>
      </p:sp>
      <p:sp>
        <p:nvSpPr>
          <p:cNvPr id="171" name="Google Shape;171;p2:notes"/>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p>
            <a:pPr marL="0" lvl="0" indent="0" algn="r" rtl="0">
              <a:spcBef>
                <a:spcPts val="0"/>
              </a:spcBef>
              <a:spcAft>
                <a:spcPts val="0"/>
              </a:spcAft>
              <a:buNone/>
            </a:pPr>
            <a:r>
              <a:rPr lang="en-US"/>
              <a:t>5/26/2020</a:t>
            </a:r>
            <a:endParaRPr/>
          </a:p>
        </p:txBody>
      </p:sp>
      <p:sp>
        <p:nvSpPr>
          <p:cNvPr id="172" name="Google Shape;172;p2:notes"/>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p>
            <a:pPr marL="0" lvl="0" indent="0" algn="l" rtl="0">
              <a:spcBef>
                <a:spcPts val="0"/>
              </a:spcBef>
              <a:spcAft>
                <a:spcPts val="0"/>
              </a:spcAft>
              <a:buNone/>
            </a:pPr>
            <a:r>
              <a:rPr lang="en-US"/>
              <a:t>© Copyright GED Testing Service LLC. All rights reserved</a:t>
            </a:r>
            <a:endParaRPr/>
          </a:p>
        </p:txBody>
      </p:sp>
      <p:sp>
        <p:nvSpPr>
          <p:cNvPr id="173" name="Google Shape;173;p2:notes"/>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174" name="Google Shape;174;p2:notes"/>
          <p:cNvSpPr txBox="1">
            <a:spLocks noGrp="1"/>
          </p:cNvSpPr>
          <p:nvPr>
            <p:ph type="hdr" idx="3"/>
          </p:nvPr>
        </p:nvSpPr>
        <p:spPr>
          <a:xfrm>
            <a:off x="0" y="1"/>
            <a:ext cx="3077740" cy="47105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a:t>GED Update - Testing and Instruction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couple other things to note –</a:t>
            </a:r>
          </a:p>
          <a:p>
            <a:pPr marL="171450" indent="-171450">
              <a:buFont typeface="Arial" panose="020B0604020202020204" pitchFamily="34" charset="0"/>
              <a:buChar char="•"/>
            </a:pPr>
            <a:r>
              <a:rPr lang="en-US" dirty="0"/>
              <a:t>There is a calculator available that is the same as the TI-30xs that students can use during a GED test.</a:t>
            </a:r>
          </a:p>
          <a:p>
            <a:pPr marL="171450" indent="-171450">
              <a:buFont typeface="Arial" panose="020B0604020202020204" pitchFamily="34" charset="0"/>
              <a:buChar char="•"/>
            </a:pPr>
            <a:r>
              <a:rPr lang="en-US" dirty="0"/>
              <a:t>Students can also click on the picture icon to open the formula sheet (and you can see that there is a hint in the question box guiding the student to open the formula sheet).  </a:t>
            </a:r>
          </a:p>
        </p:txBody>
      </p:sp>
      <p:sp>
        <p:nvSpPr>
          <p:cNvPr id="4" name="Slide Number Placeholder 3"/>
          <p:cNvSpPr>
            <a:spLocks noGrp="1"/>
          </p:cNvSpPr>
          <p:nvPr>
            <p:ph type="sldNum" sz="quarter" idx="5"/>
          </p:nvPr>
        </p:nvSpPr>
        <p:spPr/>
        <p:txBody>
          <a:bodyPr/>
          <a:lstStyle/>
          <a:p>
            <a:fld id="{35A21FF4-2BE3-4CB5-89B9-98948C859959}" type="slidenum">
              <a:rPr lang="en-US" smtClean="0"/>
              <a:t>22</a:t>
            </a:fld>
            <a:endParaRPr lang="en-US"/>
          </a:p>
        </p:txBody>
      </p:sp>
    </p:spTree>
    <p:extLst>
      <p:ext uri="{BB962C8B-B14F-4D97-AF65-F5344CB8AC3E}">
        <p14:creationId xmlns:p14="http://schemas.microsoft.com/office/powerpoint/2010/main" val="3567760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the student submits their last answer</a:t>
            </a:r>
          </a:p>
          <a:p>
            <a:pPr marL="228600" indent="-228600">
              <a:buFont typeface="Arial" panose="020B0604020202020204" pitchFamily="34" charset="0"/>
              <a:buChar char="•"/>
            </a:pPr>
            <a:r>
              <a:rPr lang="en-US" dirty="0"/>
              <a:t>There’s confetti and a loud celebration, depending on your speakers.  You might want to give your students a head’s up.  You can let them know that I, as a modestly experienced teacher, shrieked loudly in an empty room when it went off the first time which caused my neighboring colleagues to come check on me. </a:t>
            </a:r>
          </a:p>
          <a:p>
            <a:pPr marL="228600" indent="-228600">
              <a:buFont typeface="Arial" panose="020B0604020202020204" pitchFamily="34" charset="0"/>
              <a:buChar char="•"/>
            </a:pPr>
            <a:r>
              <a:rPr lang="en-US" dirty="0"/>
              <a:t>After they finish, they’ll want to click on Submit Flash.  When the do, they’ll be taken back to the GED Flash Classroom Home page.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23</a:t>
            </a:fld>
            <a:endParaRPr lang="en-US"/>
          </a:p>
        </p:txBody>
      </p:sp>
    </p:spTree>
    <p:extLst>
      <p:ext uri="{BB962C8B-B14F-4D97-AF65-F5344CB8AC3E}">
        <p14:creationId xmlns:p14="http://schemas.microsoft.com/office/powerpoint/2010/main" val="3771606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the classroom page, the “What I Know” and “Progress” icons will appear after a student completes and submits one flash set. students can click on them for information about their progress. </a:t>
            </a:r>
          </a:p>
          <a:p>
            <a:pPr marL="171450" indent="-171450">
              <a:buFont typeface="Arial" panose="020B0604020202020204" pitchFamily="34" charset="0"/>
              <a:buChar char="•"/>
            </a:pPr>
            <a:r>
              <a:rPr lang="en-US" dirty="0"/>
              <a:t>We’ll look at the What I know part first.</a:t>
            </a:r>
          </a:p>
          <a:p>
            <a:pPr marL="171450" indent="-171450">
              <a:buFont typeface="Arial" panose="020B0604020202020204" pitchFamily="34" charset="0"/>
              <a:buChar char="•"/>
            </a:pPr>
            <a:r>
              <a:rPr lang="en-US" dirty="0"/>
              <a:t>Before we move forward though, I want to you notice that there are 4 different groups of Flash Sets for Math.  The sets are based on the content in the GED and you can see the percentage of the test each group covers.  The other subject area Flash sets are organized and detailed in the same manner.  So if you were to click on the I icon in the what I know column . . . </a:t>
            </a:r>
          </a:p>
        </p:txBody>
      </p:sp>
      <p:sp>
        <p:nvSpPr>
          <p:cNvPr id="4" name="Slide Number Placeholder 3"/>
          <p:cNvSpPr>
            <a:spLocks noGrp="1"/>
          </p:cNvSpPr>
          <p:nvPr>
            <p:ph type="sldNum" sz="quarter" idx="5"/>
          </p:nvPr>
        </p:nvSpPr>
        <p:spPr/>
        <p:txBody>
          <a:bodyPr/>
          <a:lstStyle/>
          <a:p>
            <a:fld id="{35A21FF4-2BE3-4CB5-89B9-98948C859959}" type="slidenum">
              <a:rPr lang="en-US" smtClean="0"/>
              <a:t>24</a:t>
            </a:fld>
            <a:endParaRPr lang="en-US"/>
          </a:p>
        </p:txBody>
      </p:sp>
    </p:spTree>
    <p:extLst>
      <p:ext uri="{BB962C8B-B14F-4D97-AF65-F5344CB8AC3E}">
        <p14:creationId xmlns:p14="http://schemas.microsoft.com/office/powerpoint/2010/main" val="565693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will open up the Knowledge Report.  </a:t>
            </a:r>
          </a:p>
          <a:p>
            <a:pPr marL="0" indent="0">
              <a:buFont typeface="Arial" panose="020B0604020202020204" pitchFamily="34" charset="0"/>
              <a:buNone/>
            </a:pPr>
            <a:r>
              <a:rPr lang="en-US" dirty="0"/>
              <a:t>It’s broken into two different sections – “You know how to”  dot </a:t>
            </a:r>
            <a:r>
              <a:rPr lang="en-US" dirty="0" err="1"/>
              <a:t>dot</a:t>
            </a:r>
            <a:r>
              <a:rPr lang="en-US" dirty="0"/>
              <a:t> </a:t>
            </a:r>
            <a:r>
              <a:rPr lang="en-US" dirty="0" err="1"/>
              <a:t>dot</a:t>
            </a:r>
            <a:r>
              <a:rPr lang="en-US" dirty="0"/>
              <a:t> and “You Should Try to Improve How You” dot </a:t>
            </a:r>
            <a:r>
              <a:rPr lang="en-US" dirty="0" err="1"/>
              <a:t>dot</a:t>
            </a:r>
            <a:r>
              <a:rPr lang="en-US" dirty="0"/>
              <a:t> </a:t>
            </a:r>
            <a:r>
              <a:rPr lang="en-US" dirty="0" err="1"/>
              <a:t>dot</a:t>
            </a:r>
            <a:r>
              <a:rPr lang="en-US" dirty="0"/>
              <a:t>.</a:t>
            </a:r>
          </a:p>
          <a:p>
            <a:pPr marL="0" indent="0">
              <a:buFont typeface="Arial" panose="020B0604020202020204" pitchFamily="34" charset="0"/>
              <a:buNone/>
            </a:pPr>
            <a:r>
              <a:rPr lang="en-US" dirty="0"/>
              <a:t>This is a great report for students to review regularly and also for instructors to review with them, particularly if students had scored in that 145-150 range.  </a:t>
            </a:r>
          </a:p>
          <a:p>
            <a:pPr marL="0" indent="0">
              <a:buFont typeface="Arial" panose="020B0604020202020204" pitchFamily="34" charset="0"/>
              <a:buNone/>
            </a:pPr>
            <a:r>
              <a:rPr lang="en-US" dirty="0"/>
              <a:t>What I’ll have students in this range do is complete 5 rounds of Flash in the same set and then we’ll review the “You Should Try To Improve” areas and discuss them – Does the student need some additional lessons or practice in these areas or maybe just a little review with me.</a:t>
            </a:r>
          </a:p>
          <a:p>
            <a:pPr marL="0" indent="0">
              <a:buFont typeface="Arial" panose="020B0604020202020204" pitchFamily="34" charset="0"/>
              <a:buNone/>
            </a:pPr>
            <a:r>
              <a:rPr lang="en-US" dirty="0"/>
              <a:t>You can see here that this student (who’s actually me) needs to work with undefined numerical expressions and multistep real world measurement problems that use ratios, proportions and percentages.  Remediation can occur after just one completed set of Flash but the student will have only seen one card in each of the skill areas shown above.  Note that my Knowledge Report only includes my completion of one Flash set.  This means that each skill is only assessed once per each Flash set.  So completion of multiple Flash Sets is needed to get a clear picture as to what skills the student does or does not need remediated.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25</a:t>
            </a:fld>
            <a:endParaRPr lang="en-US"/>
          </a:p>
        </p:txBody>
      </p:sp>
    </p:spTree>
    <p:extLst>
      <p:ext uri="{BB962C8B-B14F-4D97-AF65-F5344CB8AC3E}">
        <p14:creationId xmlns:p14="http://schemas.microsoft.com/office/powerpoint/2010/main" val="807590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look at the “Progress” icon</a:t>
            </a:r>
          </a:p>
          <a:p>
            <a:pPr marL="171450" indent="-171450">
              <a:buFont typeface="Arial" panose="020B0604020202020204" pitchFamily="34" charset="0"/>
              <a:buChar char="•"/>
            </a:pPr>
            <a:r>
              <a:rPr lang="en-US" dirty="0"/>
              <a:t>When clicked, this window will show up</a:t>
            </a:r>
          </a:p>
        </p:txBody>
      </p:sp>
      <p:sp>
        <p:nvSpPr>
          <p:cNvPr id="4" name="Slide Number Placeholder 3"/>
          <p:cNvSpPr>
            <a:spLocks noGrp="1"/>
          </p:cNvSpPr>
          <p:nvPr>
            <p:ph type="sldNum" sz="quarter" idx="5"/>
          </p:nvPr>
        </p:nvSpPr>
        <p:spPr/>
        <p:txBody>
          <a:bodyPr/>
          <a:lstStyle/>
          <a:p>
            <a:fld id="{35A21FF4-2BE3-4CB5-89B9-98948C859959}" type="slidenum">
              <a:rPr lang="en-US" smtClean="0"/>
              <a:t>26</a:t>
            </a:fld>
            <a:endParaRPr lang="en-US"/>
          </a:p>
        </p:txBody>
      </p:sp>
    </p:spTree>
    <p:extLst>
      <p:ext uri="{BB962C8B-B14F-4D97-AF65-F5344CB8AC3E}">
        <p14:creationId xmlns:p14="http://schemas.microsoft.com/office/powerpoint/2010/main" val="3018251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show when the student had taken the test and what the score was.  The blanks show attempts that have not been completed or submitted.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27</a:t>
            </a:fld>
            <a:endParaRPr lang="en-US"/>
          </a:p>
        </p:txBody>
      </p:sp>
    </p:spTree>
    <p:extLst>
      <p:ext uri="{BB962C8B-B14F-4D97-AF65-F5344CB8AC3E}">
        <p14:creationId xmlns:p14="http://schemas.microsoft.com/office/powerpoint/2010/main" val="3914068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student can also click on the SCORES tab</a:t>
            </a:r>
          </a:p>
          <a:p>
            <a:pPr marL="171450" indent="-171450">
              <a:buFont typeface="Arial" panose="020B0604020202020204" pitchFamily="34" charset="0"/>
              <a:buChar char="•"/>
            </a:pPr>
            <a:r>
              <a:rPr lang="en-US" dirty="0"/>
              <a:t>And</a:t>
            </a:r>
          </a:p>
        </p:txBody>
      </p:sp>
      <p:sp>
        <p:nvSpPr>
          <p:cNvPr id="4" name="Slide Number Placeholder 3"/>
          <p:cNvSpPr>
            <a:spLocks noGrp="1"/>
          </p:cNvSpPr>
          <p:nvPr>
            <p:ph type="sldNum" sz="quarter" idx="5"/>
          </p:nvPr>
        </p:nvSpPr>
        <p:spPr/>
        <p:txBody>
          <a:bodyPr/>
          <a:lstStyle/>
          <a:p>
            <a:fld id="{35A21FF4-2BE3-4CB5-89B9-98948C859959}" type="slidenum">
              <a:rPr lang="en-US" smtClean="0"/>
              <a:t>28</a:t>
            </a:fld>
            <a:endParaRPr lang="en-US"/>
          </a:p>
        </p:txBody>
      </p:sp>
    </p:spTree>
    <p:extLst>
      <p:ext uri="{BB962C8B-B14F-4D97-AF65-F5344CB8AC3E}">
        <p14:creationId xmlns:p14="http://schemas.microsoft.com/office/powerpoint/2010/main" val="3418709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student can see a list of the sets they’ve completed and their scores.  I have my students monitor their scores here or on an Aztec Checklist.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29</a:t>
            </a:fld>
            <a:endParaRPr lang="en-US"/>
          </a:p>
        </p:txBody>
      </p:sp>
    </p:spTree>
    <p:extLst>
      <p:ext uri="{BB962C8B-B14F-4D97-AF65-F5344CB8AC3E}">
        <p14:creationId xmlns:p14="http://schemas.microsoft.com/office/powerpoint/2010/main" val="2185043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dirty="0"/>
              <a:t>The Checklists are available for each of the 4 Subject Area Flash Courses and you can see that there are columns for each of the Flash Sets.  My students can input their scores in the checklist.  For those who are in the 145 to 150 score group, they are supposed to notify me after they’ve finished 5 rounds of one set.  Then we’ll review their scores and decide if they need to continue with these sets, move to another set, or if they need to stop working in Flash and look at reviewing some concepts or skills in the Aztec Learning Software classes.</a:t>
            </a:r>
            <a:endParaRPr lang="en-US" dirty="0"/>
          </a:p>
          <a:p>
            <a:pPr marL="0" indent="0">
              <a:buFont typeface="Wingdings" panose="05000000000000000000" pitchFamily="2" charset="2"/>
              <a:buNone/>
            </a:pPr>
            <a:endParaRPr lang="en-US" sz="1200" dirty="0"/>
          </a:p>
        </p:txBody>
      </p:sp>
      <p:sp>
        <p:nvSpPr>
          <p:cNvPr id="4" name="Slide Number Placeholder 3"/>
          <p:cNvSpPr>
            <a:spLocks noGrp="1"/>
          </p:cNvSpPr>
          <p:nvPr>
            <p:ph type="sldNum" sz="quarter" idx="5"/>
          </p:nvPr>
        </p:nvSpPr>
        <p:spPr/>
        <p:txBody>
          <a:bodyPr/>
          <a:lstStyle/>
          <a:p>
            <a:fld id="{35A21FF4-2BE3-4CB5-89B9-98948C859959}" type="slidenum">
              <a:rPr lang="en-US" smtClean="0"/>
              <a:t>30</a:t>
            </a:fld>
            <a:endParaRPr lang="en-US"/>
          </a:p>
        </p:txBody>
      </p:sp>
    </p:spTree>
    <p:extLst>
      <p:ext uri="{BB962C8B-B14F-4D97-AF65-F5344CB8AC3E}">
        <p14:creationId xmlns:p14="http://schemas.microsoft.com/office/powerpoint/2010/main" val="2945265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reviewing the administrator view of GED Flash, are there any questions about the previous slides and what parameters are considered with student placement in the GED Flash program?</a:t>
            </a:r>
          </a:p>
        </p:txBody>
      </p:sp>
      <p:sp>
        <p:nvSpPr>
          <p:cNvPr id="4" name="Slide Number Placeholder 3"/>
          <p:cNvSpPr>
            <a:spLocks noGrp="1"/>
          </p:cNvSpPr>
          <p:nvPr>
            <p:ph type="sldNum" sz="quarter" idx="5"/>
          </p:nvPr>
        </p:nvSpPr>
        <p:spPr/>
        <p:txBody>
          <a:bodyPr/>
          <a:lstStyle/>
          <a:p>
            <a:fld id="{35A21FF4-2BE3-4CB5-89B9-98948C859959}" type="slidenum">
              <a:rPr lang="en-US" smtClean="0"/>
              <a:t>31</a:t>
            </a:fld>
            <a:endParaRPr lang="en-US" dirty="0"/>
          </a:p>
        </p:txBody>
      </p:sp>
    </p:spTree>
    <p:extLst>
      <p:ext uri="{BB962C8B-B14F-4D97-AF65-F5344CB8AC3E}">
        <p14:creationId xmlns:p14="http://schemas.microsoft.com/office/powerpoint/2010/main" val="370266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3</a:t>
            </a:fld>
            <a:endParaRPr lang="en-US"/>
          </a:p>
        </p:txBody>
      </p:sp>
    </p:spTree>
    <p:extLst>
      <p:ext uri="{BB962C8B-B14F-4D97-AF65-F5344CB8AC3E}">
        <p14:creationId xmlns:p14="http://schemas.microsoft.com/office/powerpoint/2010/main" val="2753849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On the Administrator’s side, you can click on Class Center and then click on the Flash Class that you’re looking for.  </a:t>
            </a:r>
          </a:p>
          <a:p>
            <a:pPr marL="171450" indent="-171450">
              <a:buFont typeface="Arial" panose="020B0604020202020204" pitchFamily="34" charset="0"/>
              <a:buChar char="•"/>
            </a:pPr>
            <a:endParaRPr lang="en-US" dirty="0"/>
          </a:p>
          <a:p>
            <a:pPr marL="228600" indent="-228600">
              <a:buFont typeface="+mj-lt"/>
              <a:buAutoNum type="arabicPeriod"/>
            </a:pPr>
            <a:r>
              <a:rPr lang="en-US" dirty="0"/>
              <a:t>Next, you’ll click on Student Scores tab at the top of the page and then </a:t>
            </a:r>
          </a:p>
          <a:p>
            <a:pPr marL="228600" indent="-228600">
              <a:buFont typeface="+mj-lt"/>
              <a:buAutoNum type="arabicPeriod"/>
            </a:pPr>
            <a:r>
              <a:rPr lang="en-US" dirty="0"/>
              <a:t>search for your student in the student column.  Your student’s name will appear multiple times </a:t>
            </a:r>
          </a:p>
          <a:p>
            <a:pPr marL="228600" indent="-228600">
              <a:buFont typeface="+mj-lt"/>
              <a:buAutoNum type="arabicPeriod"/>
            </a:pPr>
            <a:r>
              <a:rPr lang="en-US" dirty="0"/>
              <a:t>if they have completed multiple flash sets.  You can see here that Sam Student has completed both </a:t>
            </a:r>
          </a:p>
          <a:p>
            <a:pPr marL="228600" indent="-228600">
              <a:buFont typeface="+mj-lt"/>
              <a:buAutoNum type="arabicPeriod"/>
            </a:pPr>
            <a:r>
              <a:rPr lang="en-US" dirty="0"/>
              <a:t>the Using Numbers and Graphics in Science and </a:t>
            </a:r>
          </a:p>
          <a:p>
            <a:pPr marL="228600" indent="-228600">
              <a:buFont typeface="+mj-lt"/>
              <a:buAutoNum type="arabicPeriod"/>
            </a:pPr>
            <a:r>
              <a:rPr lang="en-US" dirty="0"/>
              <a:t>also the Reading for meaning Flash Sets.  You can click on the Question Mark next to a student’s name</a:t>
            </a:r>
          </a:p>
        </p:txBody>
      </p:sp>
      <p:sp>
        <p:nvSpPr>
          <p:cNvPr id="4" name="Slide Number Placeholder 3"/>
          <p:cNvSpPr>
            <a:spLocks noGrp="1"/>
          </p:cNvSpPr>
          <p:nvPr>
            <p:ph type="sldNum" sz="quarter" idx="5"/>
          </p:nvPr>
        </p:nvSpPr>
        <p:spPr/>
        <p:txBody>
          <a:bodyPr/>
          <a:lstStyle/>
          <a:p>
            <a:fld id="{35A21FF4-2BE3-4CB5-89B9-98948C859959}" type="slidenum">
              <a:rPr lang="en-US" smtClean="0"/>
              <a:t>32</a:t>
            </a:fld>
            <a:endParaRPr lang="en-US"/>
          </a:p>
        </p:txBody>
      </p:sp>
    </p:spTree>
    <p:extLst>
      <p:ext uri="{BB962C8B-B14F-4D97-AF65-F5344CB8AC3E}">
        <p14:creationId xmlns:p14="http://schemas.microsoft.com/office/powerpoint/2010/main" val="1607895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see a list of the student’s </a:t>
            </a:r>
          </a:p>
          <a:p>
            <a:pPr marL="228600" indent="-228600">
              <a:buFont typeface="+mj-lt"/>
              <a:buAutoNum type="arabicPeriod"/>
            </a:pPr>
            <a:r>
              <a:rPr lang="en-US" dirty="0"/>
              <a:t>most recent </a:t>
            </a:r>
          </a:p>
          <a:p>
            <a:pPr marL="228600" indent="-228600">
              <a:buFont typeface="+mj-lt"/>
              <a:buAutoNum type="arabicPeriod"/>
            </a:pPr>
            <a:r>
              <a:rPr lang="en-US" dirty="0"/>
              <a:t>and previous attempts at each flash set.  To see a list of all your student’s attempts and scores, you can click on the Historical tab</a:t>
            </a:r>
          </a:p>
          <a:p>
            <a:pPr marL="228600" indent="-228600">
              <a:buFont typeface="+mj-lt"/>
              <a:buAutoNum type="arabicPeriod"/>
            </a:pPr>
            <a:r>
              <a:rPr lang="en-US" dirty="0"/>
              <a:t>For me, this is the most valuable format because my distance learning students may take multiple attempts of the Flash sets in between our class times together.  This way I can see all of their work and evaluate their score patterns for either growth or learning needs.</a:t>
            </a:r>
          </a:p>
        </p:txBody>
      </p:sp>
      <p:sp>
        <p:nvSpPr>
          <p:cNvPr id="4" name="Slide Number Placeholder 3"/>
          <p:cNvSpPr>
            <a:spLocks noGrp="1"/>
          </p:cNvSpPr>
          <p:nvPr>
            <p:ph type="sldNum" sz="quarter" idx="5"/>
          </p:nvPr>
        </p:nvSpPr>
        <p:spPr/>
        <p:txBody>
          <a:bodyPr/>
          <a:lstStyle/>
          <a:p>
            <a:fld id="{35A21FF4-2BE3-4CB5-89B9-98948C859959}" type="slidenum">
              <a:rPr lang="en-US" smtClean="0"/>
              <a:t>33</a:t>
            </a:fld>
            <a:endParaRPr lang="en-US"/>
          </a:p>
        </p:txBody>
      </p:sp>
    </p:spTree>
    <p:extLst>
      <p:ext uri="{BB962C8B-B14F-4D97-AF65-F5344CB8AC3E}">
        <p14:creationId xmlns:p14="http://schemas.microsoft.com/office/powerpoint/2010/main" val="1529319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run the Student Activity Detail Report to review a student’s scores for each Flash Set attempt by</a:t>
            </a:r>
          </a:p>
          <a:p>
            <a:pPr marL="171450" indent="-171450">
              <a:buFont typeface="Arial" panose="020B0604020202020204" pitchFamily="34" charset="0"/>
              <a:buChar char="•"/>
            </a:pPr>
            <a:r>
              <a:rPr lang="en-US" dirty="0"/>
              <a:t>going to the Admin Center, </a:t>
            </a:r>
          </a:p>
          <a:p>
            <a:pPr marL="171450" indent="-171450">
              <a:buFont typeface="Arial" panose="020B0604020202020204" pitchFamily="34" charset="0"/>
              <a:buChar char="•"/>
            </a:pPr>
            <a:r>
              <a:rPr lang="en-US" dirty="0"/>
              <a:t>clicking on School Reports, </a:t>
            </a:r>
          </a:p>
          <a:p>
            <a:pPr marL="171450" indent="-171450">
              <a:buFont typeface="Arial" panose="020B0604020202020204" pitchFamily="34" charset="0"/>
              <a:buChar char="•"/>
            </a:pPr>
            <a:r>
              <a:rPr lang="en-US" dirty="0"/>
              <a:t>and then clicking on the Student Activity Detail Report</a:t>
            </a:r>
          </a:p>
        </p:txBody>
      </p:sp>
      <p:sp>
        <p:nvSpPr>
          <p:cNvPr id="4" name="Slide Number Placeholder 3"/>
          <p:cNvSpPr>
            <a:spLocks noGrp="1"/>
          </p:cNvSpPr>
          <p:nvPr>
            <p:ph type="sldNum" sz="quarter" idx="5"/>
          </p:nvPr>
        </p:nvSpPr>
        <p:spPr/>
        <p:txBody>
          <a:bodyPr/>
          <a:lstStyle/>
          <a:p>
            <a:fld id="{35A21FF4-2BE3-4CB5-89B9-98948C859959}" type="slidenum">
              <a:rPr lang="en-US" smtClean="0"/>
              <a:t>34</a:t>
            </a:fld>
            <a:endParaRPr lang="en-US"/>
          </a:p>
        </p:txBody>
      </p:sp>
    </p:spTree>
    <p:extLst>
      <p:ext uri="{BB962C8B-B14F-4D97-AF65-F5344CB8AC3E}">
        <p14:creationId xmlns:p14="http://schemas.microsoft.com/office/powerpoint/2010/main" val="317108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portion of the Student Activity Detail report shows the student’s work on either the lesson drills or GED Flash.  You can see by the GED Flash portion of the report that it also displays data for multiple attempts of the same drill or Flash set.  This is a great way to monitor your students’ progress and see if their scores are increasing or if there needs to be some additional remediation based on consistent scores of 60% or lower.  </a:t>
            </a:r>
          </a:p>
        </p:txBody>
      </p:sp>
      <p:sp>
        <p:nvSpPr>
          <p:cNvPr id="4" name="Slide Number Placeholder 3"/>
          <p:cNvSpPr>
            <a:spLocks noGrp="1"/>
          </p:cNvSpPr>
          <p:nvPr>
            <p:ph type="sldNum" sz="quarter" idx="5"/>
          </p:nvPr>
        </p:nvSpPr>
        <p:spPr/>
        <p:txBody>
          <a:bodyPr/>
          <a:lstStyle/>
          <a:p>
            <a:fld id="{35A21FF4-2BE3-4CB5-89B9-98948C859959}" type="slidenum">
              <a:rPr lang="en-US" smtClean="0"/>
              <a:t>35</a:t>
            </a:fld>
            <a:endParaRPr lang="en-US"/>
          </a:p>
        </p:txBody>
      </p:sp>
    </p:spTree>
    <p:extLst>
      <p:ext uri="{BB962C8B-B14F-4D97-AF65-F5344CB8AC3E}">
        <p14:creationId xmlns:p14="http://schemas.microsoft.com/office/powerpoint/2010/main" val="727513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going to talk about GED Play next.  Before moving on, do we have any questions about GED Flash?</a:t>
            </a:r>
          </a:p>
        </p:txBody>
      </p:sp>
      <p:sp>
        <p:nvSpPr>
          <p:cNvPr id="4" name="Slide Number Placeholder 3"/>
          <p:cNvSpPr>
            <a:spLocks noGrp="1"/>
          </p:cNvSpPr>
          <p:nvPr>
            <p:ph type="sldNum" sz="quarter" idx="5"/>
          </p:nvPr>
        </p:nvSpPr>
        <p:spPr/>
        <p:txBody>
          <a:bodyPr/>
          <a:lstStyle/>
          <a:p>
            <a:fld id="{35A21FF4-2BE3-4CB5-89B9-98948C859959}" type="slidenum">
              <a:rPr lang="en-US" smtClean="0"/>
              <a:t>36</a:t>
            </a:fld>
            <a:endParaRPr lang="en-US"/>
          </a:p>
        </p:txBody>
      </p:sp>
    </p:spTree>
    <p:extLst>
      <p:ext uri="{BB962C8B-B14F-4D97-AF65-F5344CB8AC3E}">
        <p14:creationId xmlns:p14="http://schemas.microsoft.com/office/powerpoint/2010/main" val="4175755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1 GED Play class for each of the 4 different GED Flash Classes.  If you notice, they  –</a:t>
            </a:r>
          </a:p>
          <a:p>
            <a:pPr marL="171450" indent="-171450">
              <a:buFont typeface="Arial" panose="020B0604020202020204" pitchFamily="34" charset="0"/>
              <a:buChar char="•"/>
            </a:pPr>
            <a:r>
              <a:rPr lang="en-US" dirty="0"/>
              <a:t>For the most part, each GED Play Class</a:t>
            </a:r>
          </a:p>
          <a:p>
            <a:pPr marL="171450" indent="-171450">
              <a:buFont typeface="Arial" panose="020B0604020202020204" pitchFamily="34" charset="0"/>
              <a:buChar char="•"/>
            </a:pPr>
            <a:r>
              <a:rPr lang="en-US" dirty="0"/>
              <a:t>Is set up with sets of videos </a:t>
            </a:r>
          </a:p>
          <a:p>
            <a:pPr marL="171450" indent="-171450">
              <a:buFont typeface="Arial" panose="020B0604020202020204" pitchFamily="34" charset="0"/>
              <a:buChar char="•"/>
            </a:pPr>
            <a:r>
              <a:rPr lang="en-US" dirty="0"/>
              <a:t>That are the same or very similar</a:t>
            </a:r>
          </a:p>
          <a:p>
            <a:pPr marL="171450" indent="-171450">
              <a:buFont typeface="Arial" panose="020B0604020202020204" pitchFamily="34" charset="0"/>
              <a:buChar char="•"/>
            </a:pPr>
            <a:r>
              <a:rPr lang="en-US" dirty="0"/>
              <a:t>To the Flash sets.  Language arts has the most differently worded titles, but they match the flash sets.</a:t>
            </a:r>
          </a:p>
        </p:txBody>
      </p:sp>
      <p:sp>
        <p:nvSpPr>
          <p:cNvPr id="4" name="Slide Number Placeholder 3"/>
          <p:cNvSpPr>
            <a:spLocks noGrp="1"/>
          </p:cNvSpPr>
          <p:nvPr>
            <p:ph type="sldNum" sz="quarter" idx="5"/>
          </p:nvPr>
        </p:nvSpPr>
        <p:spPr/>
        <p:txBody>
          <a:bodyPr/>
          <a:lstStyle/>
          <a:p>
            <a:fld id="{35A21FF4-2BE3-4CB5-89B9-98948C859959}" type="slidenum">
              <a:rPr lang="en-US" smtClean="0"/>
              <a:t>37</a:t>
            </a:fld>
            <a:endParaRPr lang="en-US"/>
          </a:p>
        </p:txBody>
      </p:sp>
    </p:spTree>
    <p:extLst>
      <p:ext uri="{BB962C8B-B14F-4D97-AF65-F5344CB8AC3E}">
        <p14:creationId xmlns:p14="http://schemas.microsoft.com/office/powerpoint/2010/main" val="972938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use the GED Play Math class as an example.  If I click on The first set, Basic Math and Number sense</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38</a:t>
            </a:fld>
            <a:endParaRPr lang="en-US"/>
          </a:p>
        </p:txBody>
      </p:sp>
    </p:spTree>
    <p:extLst>
      <p:ext uri="{BB962C8B-B14F-4D97-AF65-F5344CB8AC3E}">
        <p14:creationId xmlns:p14="http://schemas.microsoft.com/office/powerpoint/2010/main" val="462818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You can see that this Play Set is broken down into an Intro Video, a Review video, and then 4 prep videos. Each video is anywhere between 10 and 20 minutes long.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39</a:t>
            </a:fld>
            <a:endParaRPr lang="en-US"/>
          </a:p>
        </p:txBody>
      </p:sp>
    </p:spTree>
    <p:extLst>
      <p:ext uri="{BB962C8B-B14F-4D97-AF65-F5344CB8AC3E}">
        <p14:creationId xmlns:p14="http://schemas.microsoft.com/office/powerpoint/2010/main" val="2392397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Prep videos have 3 slides- an intro, the slide with the video, and then the closing.  This is the intro slide.</a:t>
            </a:r>
          </a:p>
          <a:p>
            <a:pPr marL="0" indent="0">
              <a:buFont typeface="Arial" panose="020B0604020202020204" pitchFamily="34" charset="0"/>
              <a:buNone/>
            </a:pPr>
            <a:r>
              <a:rPr lang="en-US" dirty="0"/>
              <a:t>It’s important for the instructor to go through the intro slides to become familiar with what topics and skills each video will cover. In many versions of Play, the videos have titles with all the topics covered.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40</a:t>
            </a:fld>
            <a:endParaRPr lang="en-US"/>
          </a:p>
        </p:txBody>
      </p:sp>
    </p:spTree>
    <p:extLst>
      <p:ext uri="{BB962C8B-B14F-4D97-AF65-F5344CB8AC3E}">
        <p14:creationId xmlns:p14="http://schemas.microsoft.com/office/powerpoint/2010/main" val="3038599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I’m going to pause here to show just a short example of a video from GED Play for mathematics.  This is an excerpt from Basic Algebra Video #1 entitled “Translating English into Math”  As you can see here, the materials are covered with a tutor and presented with clearly stated definitions and examples.</a:t>
            </a:r>
          </a:p>
          <a:p>
            <a:pPr marL="0" indent="0">
              <a:buFont typeface="Arial" panose="020B0604020202020204" pitchFamily="34" charset="0"/>
              <a:buNone/>
            </a:pPr>
            <a:endParaRPr lang="en-US" b="1"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41</a:t>
            </a:fld>
            <a:endParaRPr lang="en-US"/>
          </a:p>
        </p:txBody>
      </p:sp>
    </p:spTree>
    <p:extLst>
      <p:ext uri="{BB962C8B-B14F-4D97-AF65-F5344CB8AC3E}">
        <p14:creationId xmlns:p14="http://schemas.microsoft.com/office/powerpoint/2010/main" val="2289230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p4:notes"/>
          <p:cNvSpPr txBox="1">
            <a:spLocks noGrp="1"/>
          </p:cNvSpPr>
          <p:nvPr>
            <p:ph type="body" idx="1"/>
          </p:nvPr>
        </p:nvSpPr>
        <p:spPr>
          <a:xfrm>
            <a:off x="710248" y="4518203"/>
            <a:ext cx="5681980" cy="3696713"/>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b="1" dirty="0"/>
              <a:t>Key Points</a:t>
            </a:r>
            <a:endParaRPr dirty="0"/>
          </a:p>
          <a:p>
            <a:pPr marL="0" lvl="0" indent="0" algn="l" rtl="0">
              <a:spcBef>
                <a:spcPts val="0"/>
              </a:spcBef>
              <a:spcAft>
                <a:spcPts val="0"/>
              </a:spcAft>
              <a:buNone/>
            </a:pPr>
            <a:endParaRPr b="1"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93" name="Google Shape;193;p4:notes"/>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p>
            <a:pPr marL="0" lvl="0" indent="0" algn="r" rtl="0">
              <a:spcBef>
                <a:spcPts val="0"/>
              </a:spcBef>
              <a:spcAft>
                <a:spcPts val="0"/>
              </a:spcAft>
              <a:buNone/>
            </a:pPr>
            <a:r>
              <a:rPr lang="en-US"/>
              <a:t>5/26/2020</a:t>
            </a:r>
            <a:endParaRPr/>
          </a:p>
        </p:txBody>
      </p:sp>
      <p:sp>
        <p:nvSpPr>
          <p:cNvPr id="194" name="Google Shape;194;p4:notes"/>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p>
            <a:pPr marL="0" lvl="0" indent="0" algn="l" rtl="0">
              <a:spcBef>
                <a:spcPts val="0"/>
              </a:spcBef>
              <a:spcAft>
                <a:spcPts val="0"/>
              </a:spcAft>
              <a:buNone/>
            </a:pPr>
            <a:r>
              <a:rPr lang="en-US"/>
              <a:t>© Copyright GED Testing Service LLC. All rights reserved</a:t>
            </a:r>
            <a:endParaRPr/>
          </a:p>
        </p:txBody>
      </p:sp>
      <p:sp>
        <p:nvSpPr>
          <p:cNvPr id="195" name="Google Shape;195;p4:notes"/>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196" name="Google Shape;196;p4:notes"/>
          <p:cNvSpPr txBox="1">
            <a:spLocks noGrp="1"/>
          </p:cNvSpPr>
          <p:nvPr>
            <p:ph type="hdr" idx="3"/>
          </p:nvPr>
        </p:nvSpPr>
        <p:spPr>
          <a:xfrm>
            <a:off x="0" y="1"/>
            <a:ext cx="3077740" cy="47105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a:t>GED Update - Testing and Instruction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covered a lot and I just want to go through an abridged version in the next few slides.  Before doing so, are there any questions about what we just covered?</a:t>
            </a:r>
          </a:p>
        </p:txBody>
      </p:sp>
      <p:sp>
        <p:nvSpPr>
          <p:cNvPr id="4" name="Slide Number Placeholder 3"/>
          <p:cNvSpPr>
            <a:spLocks noGrp="1"/>
          </p:cNvSpPr>
          <p:nvPr>
            <p:ph type="sldNum" sz="quarter" idx="5"/>
          </p:nvPr>
        </p:nvSpPr>
        <p:spPr/>
        <p:txBody>
          <a:bodyPr/>
          <a:lstStyle/>
          <a:p>
            <a:fld id="{35A21FF4-2BE3-4CB5-89B9-98948C859959}" type="slidenum">
              <a:rPr lang="en-US" smtClean="0"/>
              <a:t>42</a:t>
            </a:fld>
            <a:endParaRPr lang="en-US" dirty="0"/>
          </a:p>
        </p:txBody>
      </p:sp>
    </p:spTree>
    <p:extLst>
      <p:ext uri="{BB962C8B-B14F-4D97-AF65-F5344CB8AC3E}">
        <p14:creationId xmlns:p14="http://schemas.microsoft.com/office/powerpoint/2010/main" val="1877561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review what we’ve gone over so far in regards to my students working on GED Flash.</a:t>
            </a:r>
          </a:p>
          <a:p>
            <a:pPr marL="228600" indent="-228600">
              <a:buFont typeface="+mj-lt"/>
              <a:buAutoNum type="arabicPeriod"/>
            </a:pPr>
            <a:r>
              <a:rPr lang="en-US" dirty="0"/>
              <a:t>My student are placed in my GED class based on their scores on a CASAS Reading GOALS test.  They must score in the 9</a:t>
            </a:r>
            <a:r>
              <a:rPr lang="en-US" baseline="30000" dirty="0"/>
              <a:t>th</a:t>
            </a:r>
            <a:r>
              <a:rPr lang="en-US" dirty="0"/>
              <a:t> grade reading level or a 239 to be in my GED class.</a:t>
            </a:r>
          </a:p>
          <a:p>
            <a:pPr marL="228600" indent="-228600">
              <a:buFont typeface="+mj-lt"/>
              <a:buAutoNum type="arabicPeriod"/>
            </a:pPr>
            <a:r>
              <a:rPr lang="en-US" dirty="0"/>
              <a:t>After they are placed in my GED class, they need to take an official GED Ready Practice Test and it’s usually Social Studies or Math.</a:t>
            </a:r>
          </a:p>
          <a:p>
            <a:pPr marL="228600" indent="-228600">
              <a:buFont typeface="+mj-lt"/>
              <a:buAutoNum type="arabicPeriod"/>
            </a:pPr>
            <a:r>
              <a:rPr lang="en-US" dirty="0"/>
              <a:t>Students who score 145 or lower are placed either in Aztec Learning Software Classes or given textbook materials to work with.</a:t>
            </a:r>
          </a:p>
          <a:p>
            <a:pPr marL="228600" indent="-228600">
              <a:buFont typeface="+mj-lt"/>
              <a:buAutoNum type="arabicPeriod"/>
            </a:pPr>
            <a:r>
              <a:rPr lang="en-US" dirty="0"/>
              <a:t>If their score is 150 or higher, we place them in GED Flash to practice until they can take the GED test.  These students are allowed to complete as many or as few of the Flash sets before they schedule to test.  They have already earned a Practice test score that is 5 points or more higher than the required passing test score of 145.  If they are struggling with GED Flash and have already completed Aztec GED Lessons or feel like they need just a review of the concepts covered in the GED Flash Cards, you can enroll them in GED Play to review the sections.</a:t>
            </a:r>
          </a:p>
          <a:p>
            <a:pPr marL="228600" indent="-228600">
              <a:buFont typeface="+mj-lt"/>
              <a:buAutoNum type="arabicPeriod"/>
            </a:pPr>
            <a:r>
              <a:rPr lang="en-US" dirty="0"/>
              <a:t>If their score is between 145 and 150, the student works either on GED Flash or Aztec lessons, usually depending on what the student feels most comfortable with.</a:t>
            </a:r>
          </a:p>
          <a:p>
            <a:pPr marL="228600" indent="-228600">
              <a:buFont typeface="+mj-lt"/>
              <a:buAutoNum type="arabicPeriod"/>
            </a:pPr>
            <a:r>
              <a:rPr lang="en-US" dirty="0"/>
              <a:t>If students decide to start with the GED Flash sets, they would complete 5 rounds in one subset. I would then review their Knowledge Report them to determine what skills need some additional work.  </a:t>
            </a:r>
          </a:p>
          <a:p>
            <a:pPr marL="228600" indent="-228600">
              <a:buFont typeface="+mj-lt"/>
              <a:buAutoNum type="arabicPeriod"/>
            </a:pPr>
            <a:r>
              <a:rPr lang="en-US" dirty="0"/>
              <a:t>I need to determine if the student should review the concepts with me, </a:t>
            </a:r>
          </a:p>
          <a:p>
            <a:pPr marL="228600" indent="-228600">
              <a:buFont typeface="+mj-lt"/>
              <a:buAutoNum type="arabicPeriod"/>
            </a:pPr>
            <a:r>
              <a:rPr lang="en-US" dirty="0"/>
              <a:t>move to Aztec for remediation, </a:t>
            </a:r>
          </a:p>
          <a:p>
            <a:pPr marL="228600" indent="-228600">
              <a:buFont typeface="+mj-lt"/>
              <a:buAutoNum type="arabicPeriod"/>
            </a:pPr>
            <a:r>
              <a:rPr lang="en-US" dirty="0"/>
              <a:t>or just complete more sets to see if the student can improve their scores.</a:t>
            </a:r>
          </a:p>
          <a:p>
            <a:pPr marL="228600" indent="-228600">
              <a:buFont typeface="+mj-lt"/>
              <a:buAutoNum type="arabicPeriod"/>
            </a:pPr>
            <a:r>
              <a:rPr lang="en-US" dirty="0"/>
              <a:t>This is the part we haven’t discussed yet, but after 5 sub-Sets are completed, the student and I will review the Knowledge Report again and look at their total score for the 10 completed sets.  </a:t>
            </a:r>
          </a:p>
          <a:p>
            <a:pPr marL="228600" indent="-228600">
              <a:buFont typeface="+mj-lt"/>
              <a:buAutoNum type="arabicPeriod"/>
            </a:pPr>
            <a:r>
              <a:rPr lang="en-US" dirty="0"/>
              <a:t>The rule in our class is 80% - They need to have  a score of 80% after 5 sub-Sets before they move to a new sub-Set.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43</a:t>
            </a:fld>
            <a:endParaRPr lang="en-US"/>
          </a:p>
        </p:txBody>
      </p:sp>
    </p:spTree>
    <p:extLst>
      <p:ext uri="{BB962C8B-B14F-4D97-AF65-F5344CB8AC3E}">
        <p14:creationId xmlns:p14="http://schemas.microsoft.com/office/powerpoint/2010/main" val="2228233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GED Play can be integrated throughout a students’ instruction </a:t>
            </a:r>
          </a:p>
          <a:p>
            <a:pPr marL="228600" indent="-228600">
              <a:buFont typeface="+mj-lt"/>
              <a:buAutoNum type="arabicPeriod"/>
            </a:pPr>
            <a:r>
              <a:rPr lang="en-US" dirty="0"/>
              <a:t>It can be included with direct instruction either before or after the lessons, either whole class or as homework.</a:t>
            </a:r>
          </a:p>
          <a:p>
            <a:pPr marL="228600" indent="-228600">
              <a:buFont typeface="+mj-lt"/>
              <a:buAutoNum type="arabicPeriod"/>
            </a:pPr>
            <a:r>
              <a:rPr lang="en-US" dirty="0"/>
              <a:t>With remote instruction, either synchronous or asynchronous, Play videos can also be utilized in multiple instructional strategies to introduce, support, or review skills and concepts.  </a:t>
            </a:r>
          </a:p>
        </p:txBody>
      </p:sp>
      <p:sp>
        <p:nvSpPr>
          <p:cNvPr id="4" name="Slide Number Placeholder 3"/>
          <p:cNvSpPr>
            <a:spLocks noGrp="1"/>
          </p:cNvSpPr>
          <p:nvPr>
            <p:ph type="sldNum" sz="quarter" idx="5"/>
          </p:nvPr>
        </p:nvSpPr>
        <p:spPr/>
        <p:txBody>
          <a:bodyPr/>
          <a:lstStyle/>
          <a:p>
            <a:fld id="{35A21FF4-2BE3-4CB5-89B9-98948C859959}" type="slidenum">
              <a:rPr lang="en-US" smtClean="0"/>
              <a:t>44</a:t>
            </a:fld>
            <a:endParaRPr lang="en-US"/>
          </a:p>
        </p:txBody>
      </p:sp>
    </p:spTree>
    <p:extLst>
      <p:ext uri="{BB962C8B-B14F-4D97-AF65-F5344CB8AC3E}">
        <p14:creationId xmlns:p14="http://schemas.microsoft.com/office/powerpoint/2010/main" val="4286833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 side note, I spoke a lot about Aztec’s 80% rule?  This is a best instructional strategy that asks students to earn a score of 80% or higher on any drills, Flash sub-sets, or post-tests before moving forward to the next activity. </a:t>
            </a:r>
            <a:r>
              <a:rPr lang="en-US" sz="1200" dirty="0"/>
              <a:t>The 80% rule, combined with Aztec’s formative assessments, ensures that a student is proficient on core competencies before continuing down their learning paths.  In simpler terms, as a student once explained it back to me – “So I should probably score at least an 80% since a B grade is better than a C, right?”</a:t>
            </a:r>
          </a:p>
          <a:p>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45</a:t>
            </a:fld>
            <a:endParaRPr lang="en-US"/>
          </a:p>
        </p:txBody>
      </p:sp>
    </p:spTree>
    <p:extLst>
      <p:ext uri="{BB962C8B-B14F-4D97-AF65-F5344CB8AC3E}">
        <p14:creationId xmlns:p14="http://schemas.microsoft.com/office/powerpoint/2010/main" val="3507938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As stated before, I review the student’s Knowledge Report with them after they’ve completed 5 rounds of a Flash Subset.  After those 5 rounds</a:t>
            </a:r>
          </a:p>
          <a:p>
            <a:pPr marL="171450" indent="-171450">
              <a:buFont typeface="Arial" panose="020B0604020202020204" pitchFamily="34" charset="0"/>
              <a:buChar char="•"/>
            </a:pPr>
            <a:r>
              <a:rPr lang="en-US" dirty="0"/>
              <a:t>The student is allowed to move to a new sub-set if their core is 80% or higher</a:t>
            </a:r>
          </a:p>
          <a:p>
            <a:pPr marL="171450" indent="-171450">
              <a:buFont typeface="Arial" panose="020B0604020202020204" pitchFamily="34" charset="0"/>
              <a:buChar char="•"/>
            </a:pPr>
            <a:r>
              <a:rPr lang="en-US" dirty="0"/>
              <a:t>Or the student can review the GED Play videos and then do another 5 rounds if their score is between 60 and 80 percent.</a:t>
            </a:r>
          </a:p>
          <a:p>
            <a:pPr marL="171450" indent="-171450">
              <a:buFont typeface="Arial" panose="020B0604020202020204" pitchFamily="34" charset="0"/>
              <a:buChar char="•"/>
            </a:pPr>
            <a:r>
              <a:rPr lang="en-US" dirty="0"/>
              <a:t>If their score is 60% or lower, </a:t>
            </a:r>
          </a:p>
          <a:p>
            <a:pPr marL="171450" indent="-171450">
              <a:buFont typeface="Arial" panose="020B0604020202020204" pitchFamily="34" charset="0"/>
              <a:buChar char="•"/>
            </a:pPr>
            <a:r>
              <a:rPr lang="en-US" dirty="0"/>
              <a:t>we’ll look at their Knowledge Report to determine what skills the student needs to work on.  If you look at my scores, you can see that there are three different areas that I need to focus on</a:t>
            </a:r>
          </a:p>
          <a:p>
            <a:pPr marL="171450" indent="-171450">
              <a:buFont typeface="Arial" panose="020B0604020202020204" pitchFamily="34" charset="0"/>
              <a:buChar char="•"/>
            </a:pPr>
            <a:r>
              <a:rPr lang="en-US" dirty="0"/>
              <a:t>This 1st area is determining if a numerical expression is undefined.  This is a pretty straightforward skill.  A numerical expression is undefined if there is no answer or if, in fraction form, the denominator is 0.  This skill doesn’t require a lot of practice to master.  Most often, it’s using a given set of values for x that are used to solve a given expression so that the denominator is 0.  Usually, a student who has a preliminary understanding of substitution can solve this problem. </a:t>
            </a:r>
          </a:p>
          <a:p>
            <a:pPr marL="171450" indent="-171450">
              <a:buFont typeface="Arial" panose="020B0604020202020204" pitchFamily="34" charset="0"/>
              <a:buChar char="•"/>
            </a:pPr>
            <a:r>
              <a:rPr lang="en-US" dirty="0"/>
              <a:t>The next two skills cover a broader skillset since the student needs to be able to solve multistep, real world measurement problems that use ratios, proportions </a:t>
            </a:r>
          </a:p>
          <a:p>
            <a:pPr marL="171450" indent="-171450">
              <a:buFont typeface="Arial" panose="020B0604020202020204" pitchFamily="34" charset="0"/>
              <a:buChar char="•"/>
            </a:pPr>
            <a:r>
              <a:rPr lang="en-US" dirty="0"/>
              <a:t>and multistep, real world percentage problems that include interest, taxes, tips, and commissions as well as the increase and decrease of prices and percentages. This covers an array of skills, formulas, and procedures.  If a student struggled with broad, multi-skill areas like this, I would have the students complete the corresponding Lessons and Drills from the Aztec Learning Software Suite to review these concepts before returning back to GED Flash to complete 5 more sub-sets.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46</a:t>
            </a:fld>
            <a:endParaRPr lang="en-US"/>
          </a:p>
        </p:txBody>
      </p:sp>
    </p:spTree>
    <p:extLst>
      <p:ext uri="{BB962C8B-B14F-4D97-AF65-F5344CB8AC3E}">
        <p14:creationId xmlns:p14="http://schemas.microsoft.com/office/powerpoint/2010/main" val="3766916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On a final note, it is important to review the content of the GED Ready Score Reports.  In most instances, students scores will identify needed remediation covered in all of the Flash Sets.  However, if you do have a student whose report identifies skills not covered in a skill set, it would be the instructor’s choice to either assign all of the skill sets or just those where the skill remediation is necessary.  As shown by this score report, the student only needs to remediation in working with inequalities and graphing their solutions, working with different graphs and plots, and working with number sets to find the mean, median, mode, and range.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47</a:t>
            </a:fld>
            <a:endParaRPr lang="en-US"/>
          </a:p>
        </p:txBody>
      </p:sp>
    </p:spTree>
    <p:extLst>
      <p:ext uri="{BB962C8B-B14F-4D97-AF65-F5344CB8AC3E}">
        <p14:creationId xmlns:p14="http://schemas.microsoft.com/office/powerpoint/2010/main" val="1118262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this case, the instructor could have the student just complete Flash sets in the </a:t>
            </a:r>
          </a:p>
          <a:p>
            <a:pPr marL="171450" indent="-171450">
              <a:buFont typeface="Arial" panose="020B0604020202020204" pitchFamily="34" charset="0"/>
              <a:buChar char="•"/>
            </a:pPr>
            <a:r>
              <a:rPr lang="en-US" dirty="0"/>
              <a:t>Graphs and Functions set and the </a:t>
            </a:r>
          </a:p>
          <a:p>
            <a:pPr marL="171450" indent="-171450">
              <a:buFont typeface="Arial" panose="020B0604020202020204" pitchFamily="34" charset="0"/>
              <a:buChar char="•"/>
            </a:pPr>
            <a:r>
              <a:rPr lang="en-US" dirty="0"/>
              <a:t>Basic Algebra set.  However, the instructor may also choose to have the student complete all of the sets so that he or she has practice completing questions in all of the different areas before taking the official GED test.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48</a:t>
            </a:fld>
            <a:endParaRPr lang="en-US"/>
          </a:p>
        </p:txBody>
      </p:sp>
    </p:spTree>
    <p:extLst>
      <p:ext uri="{BB962C8B-B14F-4D97-AF65-F5344CB8AC3E}">
        <p14:creationId xmlns:p14="http://schemas.microsoft.com/office/powerpoint/2010/main" val="2519779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Based on these three areas of identified remediation, instructors might want to just assign some practice in these three areas and skipping GED Flash entirely.  However, I really have come to rely on GED Flash to not only prepare my students with the skills that they need to pass the GED tests but also with practice for them to experience the GED Questions.  By Using GED Flash, my students practice dragging and dropping questions into given columns and or rows.  In fact, this is a skill that my students who are working on tablets have struggled with repeatedly.  One of the most current conversation I’ve had with a handful of my students in the GED Online testing procedures.  I’ve had a few students choose to test at home using the Online testing procedures.  I’ve used GED Flash to help them get used to using the embedded calculator and we’ve figured out how to simulate the embedded whiteboard so they can practice writing out their scratch paperwork with their computer mouse.  For me and my students, GED Flash has become a valuable tool that allows them opportunities to not only assesses readiness to take the official GED tests but also to practice the </a:t>
            </a:r>
            <a:r>
              <a:rPr lang="en-US" dirty="0" err="1"/>
              <a:t>techniccal</a:t>
            </a:r>
            <a:r>
              <a:rPr lang="en-US" dirty="0"/>
              <a:t> skills needed to successfully complete a test.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49</a:t>
            </a:fld>
            <a:endParaRPr lang="en-US"/>
          </a:p>
        </p:txBody>
      </p:sp>
    </p:spTree>
    <p:extLst>
      <p:ext uri="{BB962C8B-B14F-4D97-AF65-F5344CB8AC3E}">
        <p14:creationId xmlns:p14="http://schemas.microsoft.com/office/powerpoint/2010/main" val="4234542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6:notes"/>
          <p:cNvSpPr txBox="1">
            <a:spLocks noGrp="1"/>
          </p:cNvSpPr>
          <p:nvPr>
            <p:ph type="body" idx="1"/>
          </p:nvPr>
        </p:nvSpPr>
        <p:spPr>
          <a:xfrm>
            <a:off x="710248" y="4518203"/>
            <a:ext cx="5681980" cy="3696713"/>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b="1" dirty="0"/>
              <a:t>Key Points</a:t>
            </a:r>
            <a:endParaRPr dirty="0"/>
          </a:p>
          <a:p>
            <a:endParaRPr lang="en-US"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b="0" dirty="0"/>
          </a:p>
          <a:p>
            <a:pPr marL="0" lvl="0" indent="0" algn="l" rtl="0">
              <a:spcBef>
                <a:spcPts val="0"/>
              </a:spcBef>
              <a:spcAft>
                <a:spcPts val="0"/>
              </a:spcAft>
              <a:buNone/>
            </a:pPr>
            <a:endParaRPr b="0" dirty="0"/>
          </a:p>
        </p:txBody>
      </p:sp>
      <p:sp>
        <p:nvSpPr>
          <p:cNvPr id="215" name="Google Shape;215;p6:notes"/>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p>
            <a:pPr marL="0" lvl="0" indent="0" algn="r" rtl="0">
              <a:spcBef>
                <a:spcPts val="0"/>
              </a:spcBef>
              <a:spcAft>
                <a:spcPts val="0"/>
              </a:spcAft>
              <a:buNone/>
            </a:pPr>
            <a:r>
              <a:rPr lang="en-US"/>
              <a:t>5/26/2020</a:t>
            </a:r>
            <a:endParaRPr/>
          </a:p>
        </p:txBody>
      </p:sp>
      <p:sp>
        <p:nvSpPr>
          <p:cNvPr id="216" name="Google Shape;216;p6:notes"/>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p>
            <a:pPr marL="0" lvl="0" indent="0" algn="l" rtl="0">
              <a:spcBef>
                <a:spcPts val="0"/>
              </a:spcBef>
              <a:spcAft>
                <a:spcPts val="0"/>
              </a:spcAft>
              <a:buNone/>
            </a:pPr>
            <a:r>
              <a:rPr lang="en-US"/>
              <a:t>© Copyright GED Testing Service LLC. All rights reserved</a:t>
            </a:r>
            <a:endParaRPr/>
          </a:p>
        </p:txBody>
      </p:sp>
      <p:sp>
        <p:nvSpPr>
          <p:cNvPr id="217" name="Google Shape;217;p6:notes"/>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50</a:t>
            </a:fld>
            <a:endParaRPr/>
          </a:p>
        </p:txBody>
      </p:sp>
      <p:sp>
        <p:nvSpPr>
          <p:cNvPr id="218" name="Google Shape;218;p6:notes"/>
          <p:cNvSpPr txBox="1">
            <a:spLocks noGrp="1"/>
          </p:cNvSpPr>
          <p:nvPr>
            <p:ph type="hdr" idx="3"/>
          </p:nvPr>
        </p:nvSpPr>
        <p:spPr>
          <a:xfrm>
            <a:off x="0" y="1"/>
            <a:ext cx="3077740" cy="47105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a:t>GED Update - Testing and Instruction</a:t>
            </a:r>
            <a:endParaRPr/>
          </a:p>
        </p:txBody>
      </p:sp>
    </p:spTree>
    <p:extLst>
      <p:ext uri="{BB962C8B-B14F-4D97-AF65-F5344CB8AC3E}">
        <p14:creationId xmlns:p14="http://schemas.microsoft.com/office/powerpoint/2010/main" val="2814229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don’t hesitate to reach out to support at Aztec software dot com with any of your questions.  On behalf of Aztec Software, I thank you so much for allowing me to participate in your meeting and I look forward to working with you at future professional development events.  </a:t>
            </a:r>
          </a:p>
          <a:p>
            <a:endParaRPr lang="en-US" dirty="0"/>
          </a:p>
        </p:txBody>
      </p:sp>
      <p:sp>
        <p:nvSpPr>
          <p:cNvPr id="4" name="Slide Number Placeholder 3"/>
          <p:cNvSpPr>
            <a:spLocks noGrp="1"/>
          </p:cNvSpPr>
          <p:nvPr>
            <p:ph type="sldNum" sz="quarter" idx="5"/>
          </p:nvPr>
        </p:nvSpPr>
        <p:spPr/>
        <p:txBody>
          <a:bodyPr/>
          <a:lstStyle/>
          <a:p>
            <a:fld id="{35A21FF4-2BE3-4CB5-89B9-98948C859959}" type="slidenum">
              <a:rPr lang="en-US" smtClean="0"/>
              <a:t>53</a:t>
            </a:fld>
            <a:endParaRPr lang="en-US"/>
          </a:p>
        </p:txBody>
      </p:sp>
    </p:spTree>
    <p:extLst>
      <p:ext uri="{BB962C8B-B14F-4D97-AF65-F5344CB8AC3E}">
        <p14:creationId xmlns:p14="http://schemas.microsoft.com/office/powerpoint/2010/main" val="355223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6:notes"/>
          <p:cNvSpPr txBox="1">
            <a:spLocks noGrp="1"/>
          </p:cNvSpPr>
          <p:nvPr>
            <p:ph type="body" idx="1"/>
          </p:nvPr>
        </p:nvSpPr>
        <p:spPr>
          <a:xfrm>
            <a:off x="710248" y="4518203"/>
            <a:ext cx="5681980" cy="3696713"/>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b="1" dirty="0"/>
              <a:t>Key Points</a:t>
            </a:r>
            <a:endParaRPr dirty="0"/>
          </a:p>
          <a:p>
            <a:endParaRPr lang="en-US"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b="0" dirty="0"/>
          </a:p>
          <a:p>
            <a:pPr marL="0" lvl="0" indent="0" algn="l" rtl="0">
              <a:spcBef>
                <a:spcPts val="0"/>
              </a:spcBef>
              <a:spcAft>
                <a:spcPts val="0"/>
              </a:spcAft>
              <a:buNone/>
            </a:pPr>
            <a:endParaRPr b="0" dirty="0"/>
          </a:p>
        </p:txBody>
      </p:sp>
      <p:sp>
        <p:nvSpPr>
          <p:cNvPr id="215" name="Google Shape;215;p6:notes"/>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p>
            <a:pPr marL="0" lvl="0" indent="0" algn="r" rtl="0">
              <a:spcBef>
                <a:spcPts val="0"/>
              </a:spcBef>
              <a:spcAft>
                <a:spcPts val="0"/>
              </a:spcAft>
              <a:buNone/>
            </a:pPr>
            <a:r>
              <a:rPr lang="en-US"/>
              <a:t>5/26/2020</a:t>
            </a:r>
            <a:endParaRPr/>
          </a:p>
        </p:txBody>
      </p:sp>
      <p:sp>
        <p:nvSpPr>
          <p:cNvPr id="216" name="Google Shape;216;p6:notes"/>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p>
            <a:pPr marL="0" lvl="0" indent="0" algn="l" rtl="0">
              <a:spcBef>
                <a:spcPts val="0"/>
              </a:spcBef>
              <a:spcAft>
                <a:spcPts val="0"/>
              </a:spcAft>
              <a:buNone/>
            </a:pPr>
            <a:r>
              <a:rPr lang="en-US"/>
              <a:t>© Copyright GED Testing Service LLC. All rights reserved</a:t>
            </a:r>
            <a:endParaRPr/>
          </a:p>
        </p:txBody>
      </p:sp>
      <p:sp>
        <p:nvSpPr>
          <p:cNvPr id="217" name="Google Shape;217;p6:notes"/>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218" name="Google Shape;218;p6:notes"/>
          <p:cNvSpPr txBox="1">
            <a:spLocks noGrp="1"/>
          </p:cNvSpPr>
          <p:nvPr>
            <p:ph type="hdr" idx="3"/>
          </p:nvPr>
        </p:nvSpPr>
        <p:spPr>
          <a:xfrm>
            <a:off x="0" y="1"/>
            <a:ext cx="3077740" cy="47105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a:t>GED Update - Testing and Instruction</a:t>
            </a:r>
            <a:endParaRPr/>
          </a:p>
        </p:txBody>
      </p:sp>
    </p:spTree>
    <p:extLst>
      <p:ext uri="{BB962C8B-B14F-4D97-AF65-F5344CB8AC3E}">
        <p14:creationId xmlns:p14="http://schemas.microsoft.com/office/powerpoint/2010/main" val="1879243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8" name="Google Shape;688;p51:notes"/>
          <p:cNvSpPr txBox="1">
            <a:spLocks noGrp="1"/>
          </p:cNvSpPr>
          <p:nvPr>
            <p:ph type="body" idx="1"/>
          </p:nvPr>
        </p:nvSpPr>
        <p:spPr>
          <a:xfrm>
            <a:off x="710248" y="4518203"/>
            <a:ext cx="5681980" cy="3696713"/>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dirty="0"/>
          </a:p>
        </p:txBody>
      </p:sp>
      <p:sp>
        <p:nvSpPr>
          <p:cNvPr id="689" name="Google Shape;689;p51:notes"/>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p>
            <a:pPr marL="0" marR="0" lvl="0" indent="0" algn="l" rtl="0">
              <a:spcBef>
                <a:spcPts val="0"/>
              </a:spcBef>
              <a:spcAft>
                <a:spcPts val="0"/>
              </a:spcAft>
              <a:buNone/>
            </a:pPr>
            <a:r>
              <a:rPr lang="en-US"/>
              <a:t>© Copyright GED Testing Service LLC. All rights reserved</a:t>
            </a:r>
            <a:endParaRPr/>
          </a:p>
        </p:txBody>
      </p:sp>
      <p:sp>
        <p:nvSpPr>
          <p:cNvPr id="690" name="Google Shape;690;p51:notes"/>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54</a:t>
            </a:fld>
            <a:endParaRPr sz="1200">
              <a:solidFill>
                <a:schemeClr val="dk1"/>
              </a:solidFill>
              <a:latin typeface="Calibri"/>
              <a:ea typeface="Calibri"/>
              <a:cs typeface="Calibri"/>
              <a:sym typeface="Calibri"/>
            </a:endParaRPr>
          </a:p>
        </p:txBody>
      </p:sp>
      <p:sp>
        <p:nvSpPr>
          <p:cNvPr id="691" name="Google Shape;691;p51:notes"/>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p>
            <a:pPr marL="0" marR="0" lvl="0" indent="0" algn="r" rtl="0">
              <a:spcBef>
                <a:spcPts val="0"/>
              </a:spcBef>
              <a:spcAft>
                <a:spcPts val="0"/>
              </a:spcAft>
              <a:buNone/>
            </a:pPr>
            <a:r>
              <a:rPr lang="en-US" sz="1200">
                <a:solidFill>
                  <a:schemeClr val="dk1"/>
                </a:solidFill>
                <a:latin typeface="Calibri"/>
                <a:ea typeface="Calibri"/>
                <a:cs typeface="Calibri"/>
                <a:sym typeface="Calibri"/>
              </a:rPr>
              <a:t>5/26/2020</a:t>
            </a:r>
            <a:endParaRPr/>
          </a:p>
        </p:txBody>
      </p:sp>
      <p:sp>
        <p:nvSpPr>
          <p:cNvPr id="692" name="Google Shape;692;p51:notes"/>
          <p:cNvSpPr txBox="1">
            <a:spLocks noGrp="1"/>
          </p:cNvSpPr>
          <p:nvPr>
            <p:ph type="hdr" idx="3"/>
          </p:nvPr>
        </p:nvSpPr>
        <p:spPr>
          <a:xfrm>
            <a:off x="0" y="1"/>
            <a:ext cx="3077740" cy="471054"/>
          </a:xfrm>
          <a:prstGeom prst="rect">
            <a:avLst/>
          </a:prstGeom>
          <a:noFill/>
          <a:ln>
            <a:noFill/>
          </a:ln>
        </p:spPr>
        <p:txBody>
          <a:bodyPr spcFirstLastPara="1" wrap="square" lIns="94200" tIns="47100" rIns="94200" bIns="471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GED Update - Testing and Instruction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2: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716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dbfa0ddfe_0_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6dbfa0ddfe_0_9: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78" name="Google Shape;178;p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178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dbfa0ddfe_0_23: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dbfa0ddfe_0_23: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6dbfa0ddfe_0_23: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164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p53"/>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53"/>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2nd color combo">
  <p:cSld name="Two Content 2nd color combo">
    <p:spTree>
      <p:nvGrpSpPr>
        <p:cNvPr id="1" name="Shape 117"/>
        <p:cNvGrpSpPr/>
        <p:nvPr/>
      </p:nvGrpSpPr>
      <p:grpSpPr>
        <a:xfrm>
          <a:off x="0" y="0"/>
          <a:ext cx="0" cy="0"/>
          <a:chOff x="0" y="0"/>
          <a:chExt cx="0" cy="0"/>
        </a:xfrm>
      </p:grpSpPr>
      <p:sp>
        <p:nvSpPr>
          <p:cNvPr id="118" name="Google Shape;118;p67"/>
          <p:cNvSpPr txBox="1">
            <a:spLocks noGrp="1"/>
          </p:cNvSpPr>
          <p:nvPr>
            <p:ph type="body" idx="1"/>
          </p:nvPr>
        </p:nvSpPr>
        <p:spPr>
          <a:xfrm>
            <a:off x="4691875" y="1833118"/>
            <a:ext cx="38862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67"/>
          <p:cNvSpPr txBox="1">
            <a:spLocks noGrp="1"/>
          </p:cNvSpPr>
          <p:nvPr>
            <p:ph type="title"/>
          </p:nvPr>
        </p:nvSpPr>
        <p:spPr>
          <a:xfrm>
            <a:off x="301085" y="525108"/>
            <a:ext cx="8447049"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67"/>
          <p:cNvSpPr txBox="1">
            <a:spLocks noGrp="1"/>
          </p:cNvSpPr>
          <p:nvPr>
            <p:ph type="body" idx="2"/>
          </p:nvPr>
        </p:nvSpPr>
        <p:spPr>
          <a:xfrm>
            <a:off x="485078" y="1833118"/>
            <a:ext cx="38862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 name="Google Shape;121;p67"/>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2" name="Google Shape;122;p67"/>
          <p:cNvSpPr/>
          <p:nvPr/>
        </p:nvSpPr>
        <p:spPr>
          <a:xfrm>
            <a:off x="485078" y="1833117"/>
            <a:ext cx="38862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3" name="Google Shape;123;p67"/>
          <p:cNvSpPr/>
          <p:nvPr/>
        </p:nvSpPr>
        <p:spPr>
          <a:xfrm>
            <a:off x="4691878" y="1833117"/>
            <a:ext cx="388898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4" name="Google Shape;124;p67"/>
          <p:cNvSpPr/>
          <p:nvPr/>
        </p:nvSpPr>
        <p:spPr>
          <a:xfrm>
            <a:off x="485078" y="1833117"/>
            <a:ext cx="3886200"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5" name="Google Shape;125;p67"/>
          <p:cNvSpPr/>
          <p:nvPr/>
        </p:nvSpPr>
        <p:spPr>
          <a:xfrm>
            <a:off x="4691878" y="1833117"/>
            <a:ext cx="3888989" cy="2150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6"/>
        <p:cNvGrpSpPr/>
        <p:nvPr/>
      </p:nvGrpSpPr>
      <p:grpSpPr>
        <a:xfrm>
          <a:off x="0" y="0"/>
          <a:ext cx="0" cy="0"/>
          <a:chOff x="0" y="0"/>
          <a:chExt cx="0" cy="0"/>
        </a:xfrm>
      </p:grpSpPr>
      <p:sp>
        <p:nvSpPr>
          <p:cNvPr id="127" name="Google Shape;127;p68"/>
          <p:cNvSpPr txBox="1">
            <a:spLocks noGrp="1"/>
          </p:cNvSpPr>
          <p:nvPr>
            <p:ph type="title"/>
          </p:nvPr>
        </p:nvSpPr>
        <p:spPr>
          <a:xfrm>
            <a:off x="629841" y="365129"/>
            <a:ext cx="7886700"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6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9" name="Google Shape;129;p6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68"/>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31" name="Google Shape;131;p68"/>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 name="Google Shape;132;p68"/>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chemeClr val="accent1"/>
        </a:solidFill>
        <a:effectLst/>
      </p:bgPr>
    </p:bg>
    <p:spTree>
      <p:nvGrpSpPr>
        <p:cNvPr id="1" name="Shape 133"/>
        <p:cNvGrpSpPr/>
        <p:nvPr/>
      </p:nvGrpSpPr>
      <p:grpSpPr>
        <a:xfrm>
          <a:off x="0" y="0"/>
          <a:ext cx="0" cy="0"/>
          <a:chOff x="0" y="0"/>
          <a:chExt cx="0" cy="0"/>
        </a:xfrm>
      </p:grpSpPr>
      <p:pic>
        <p:nvPicPr>
          <p:cNvPr id="134" name="Google Shape;134;p69"/>
          <p:cNvPicPr preferRelativeResize="0"/>
          <p:nvPr/>
        </p:nvPicPr>
        <p:blipFill rotWithShape="1">
          <a:blip r:embed="rId2" cstate="screen">
            <a:alphaModFix amt="10000"/>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135" name="Google Shape;135;p69"/>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69"/>
          <p:cNvSpPr/>
          <p:nvPr/>
        </p:nvSpPr>
        <p:spPr>
          <a:xfrm>
            <a:off x="-111292" y="2272089"/>
            <a:ext cx="9366584" cy="2442410"/>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37" name="Google Shape;137;p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0607" y="2528177"/>
            <a:ext cx="1005840" cy="676827"/>
          </a:xfrm>
          <a:prstGeom prst="rect">
            <a:avLst/>
          </a:prstGeom>
          <a:noFill/>
          <a:ln>
            <a:noFill/>
          </a:ln>
        </p:spPr>
      </p:pic>
      <p:pic>
        <p:nvPicPr>
          <p:cNvPr id="138" name="Google Shape;138;p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28638" y="3166980"/>
            <a:ext cx="1005840" cy="676827"/>
          </a:xfrm>
          <a:prstGeom prst="rect">
            <a:avLst/>
          </a:prstGeom>
          <a:noFill/>
          <a:ln>
            <a:noFill/>
          </a:ln>
        </p:spPr>
      </p:pic>
      <p:sp>
        <p:nvSpPr>
          <p:cNvPr id="139" name="Google Shape;139;p69"/>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40" name="Google Shape;140;p6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77844" y="6121577"/>
            <a:ext cx="928404" cy="525243"/>
          </a:xfrm>
          <a:prstGeom prst="rect">
            <a:avLst/>
          </a:prstGeom>
          <a:noFill/>
          <a:ln>
            <a:noFill/>
          </a:ln>
        </p:spPr>
      </p:pic>
      <p:sp>
        <p:nvSpPr>
          <p:cNvPr id="141" name="Google Shape;141;p69"/>
          <p:cNvSpPr txBox="1">
            <a:spLocks noGrp="1"/>
          </p:cNvSpPr>
          <p:nvPr>
            <p:ph type="body" idx="1"/>
          </p:nvPr>
        </p:nvSpPr>
        <p:spPr>
          <a:xfrm>
            <a:off x="1579170" y="2594919"/>
            <a:ext cx="6018212" cy="141333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2475"/>
              <a:buNone/>
              <a:defRPr i="1">
                <a:solidFill>
                  <a:srgbClr val="757070"/>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2" name="Google Shape;142;p69"/>
          <p:cNvSpPr txBox="1">
            <a:spLocks noGrp="1"/>
          </p:cNvSpPr>
          <p:nvPr>
            <p:ph type="body" idx="2"/>
          </p:nvPr>
        </p:nvSpPr>
        <p:spPr>
          <a:xfrm>
            <a:off x="1579170" y="4168595"/>
            <a:ext cx="6018212" cy="4129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1980"/>
              <a:buNone/>
              <a:defRPr sz="1800" i="1">
                <a:solidFill>
                  <a:srgbClr val="757070"/>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71"/>
          <p:cNvSpPr txBox="1">
            <a:spLocks noGrp="1"/>
          </p:cNvSpPr>
          <p:nvPr>
            <p:ph type="title"/>
          </p:nvPr>
        </p:nvSpPr>
        <p:spPr>
          <a:xfrm>
            <a:off x="301086" y="457200"/>
            <a:ext cx="3277937"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2400"/>
              <a:buFont typeface="Rockwel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71"/>
          <p:cNvSpPr>
            <a:spLocks noGrp="1"/>
          </p:cNvSpPr>
          <p:nvPr>
            <p:ph type="pic" idx="2"/>
          </p:nvPr>
        </p:nvSpPr>
        <p:spPr>
          <a:xfrm>
            <a:off x="3887394" y="457201"/>
            <a:ext cx="4919285"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64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31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98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65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51" name="Google Shape;151;p71"/>
          <p:cNvSpPr txBox="1">
            <a:spLocks noGrp="1"/>
          </p:cNvSpPr>
          <p:nvPr>
            <p:ph type="body" idx="1"/>
          </p:nvPr>
        </p:nvSpPr>
        <p:spPr>
          <a:xfrm>
            <a:off x="301086" y="2196790"/>
            <a:ext cx="3277937" cy="367219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20"/>
              <a:buNone/>
              <a:defRPr sz="12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52" name="Google Shape;152;p71"/>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3"/>
        <p:cNvGrpSpPr/>
        <p:nvPr/>
      </p:nvGrpSpPr>
      <p:grpSpPr>
        <a:xfrm>
          <a:off x="0" y="0"/>
          <a:ext cx="0" cy="0"/>
          <a:chOff x="0" y="0"/>
          <a:chExt cx="0" cy="0"/>
        </a:xfrm>
      </p:grpSpPr>
      <p:sp>
        <p:nvSpPr>
          <p:cNvPr id="154" name="Google Shape;154;p72"/>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72"/>
          <p:cNvSpPr txBox="1">
            <a:spLocks noGrp="1"/>
          </p:cNvSpPr>
          <p:nvPr>
            <p:ph type="body" idx="1"/>
          </p:nvPr>
        </p:nvSpPr>
        <p:spPr>
          <a:xfrm rot="5400000">
            <a:off x="2533905" y="-407197"/>
            <a:ext cx="4048312" cy="8513956"/>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p72"/>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73"/>
          <p:cNvSpPr txBox="1">
            <a:spLocks noGrp="1"/>
          </p:cNvSpPr>
          <p:nvPr>
            <p:ph type="title"/>
          </p:nvPr>
        </p:nvSpPr>
        <p:spPr>
          <a:xfrm rot="5400000">
            <a:off x="4623594" y="2285206"/>
            <a:ext cx="5811838" cy="19716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73"/>
          <p:cNvSpPr txBox="1">
            <a:spLocks noGrp="1"/>
          </p:cNvSpPr>
          <p:nvPr>
            <p:ph type="body" idx="1"/>
          </p:nvPr>
        </p:nvSpPr>
        <p:spPr>
          <a:xfrm rot="5400000">
            <a:off x="623095" y="370681"/>
            <a:ext cx="5811838" cy="5800725"/>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0" name="Google Shape;160;p73"/>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DDAEE1-CDFA-9A4E-AE90-013CF714D5AE}"/>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a:noFill/>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2843642" y="3408867"/>
            <a:ext cx="3456717" cy="474232"/>
          </a:xfrm>
          <a:solidFill>
            <a:schemeClr val="accent6"/>
          </a:solidFill>
        </p:spPr>
        <p:txBody>
          <a:bodyPr wrap="none" lIns="182880" tIns="91440" rIns="182880" bIns="91440" anchor="ctr">
            <a:spAutoFit/>
          </a:bodyPr>
          <a:lstStyle>
            <a:lvl1pPr marL="0" indent="0" algn="ctr">
              <a:buNone/>
              <a:defRPr sz="1350">
                <a:solidFill>
                  <a:schemeClr val="bg1"/>
                </a:solidFill>
              </a:defRPr>
            </a:lvl1pPr>
            <a:lvl2pPr marL="257163"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8" indent="0" algn="ctr">
              <a:buNone/>
              <a:defRPr sz="900"/>
            </a:lvl9pPr>
          </a:lstStyle>
          <a:p>
            <a:r>
              <a:rPr lang="en-US"/>
              <a:t>Click to add presenter name and/or date</a:t>
            </a:r>
          </a:p>
        </p:txBody>
      </p:sp>
      <p:sp>
        <p:nvSpPr>
          <p:cNvPr id="10" name="Rectangle 9">
            <a:extLst>
              <a:ext uri="{FF2B5EF4-FFF2-40B4-BE49-F238E27FC236}">
                <a16:creationId xmlns:a16="http://schemas.microsoft.com/office/drawing/2014/main" id="{6B747056-D864-9943-B945-CBDEC0DBFA18}"/>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288F970F-174A-0945-9DD1-1083D5D2E6D8}"/>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4" name="Picture 13">
            <a:extLst>
              <a:ext uri="{FF2B5EF4-FFF2-40B4-BE49-F238E27FC236}">
                <a16:creationId xmlns:a16="http://schemas.microsoft.com/office/drawing/2014/main" id="{A376F39E-EEE3-3F43-8CBF-063708FDDF9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06751" y="5312819"/>
            <a:ext cx="1738398" cy="983497"/>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492126" y="1349461"/>
            <a:ext cx="8159750" cy="1744980"/>
          </a:xfrm>
        </p:spPr>
        <p:txBody>
          <a:bodyPr lIns="0" tIns="0" rIns="0" bIns="0" anchor="b" anchorCtr="0">
            <a:normAutofit/>
          </a:bodyPr>
          <a:lstStyle>
            <a:lvl1pPr marL="0" indent="0" algn="ctr">
              <a:buNone/>
              <a:defRPr sz="3900" b="1">
                <a:solidFill>
                  <a:schemeClr val="bg1"/>
                </a:solidFill>
                <a:latin typeface="Rockwell" panose="02060603020205020403" pitchFamily="18" charset="77"/>
              </a:defRPr>
            </a:lvl1pPr>
          </a:lstStyle>
          <a:p>
            <a:pPr lvl="0"/>
            <a:r>
              <a:rPr lang="en-US"/>
              <a:t>Edit Title</a:t>
            </a:r>
          </a:p>
        </p:txBody>
      </p:sp>
    </p:spTree>
    <p:extLst>
      <p:ext uri="{BB962C8B-B14F-4D97-AF65-F5344CB8AC3E}">
        <p14:creationId xmlns:p14="http://schemas.microsoft.com/office/powerpoint/2010/main" val="2598832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3027" y="457200"/>
            <a:ext cx="3374576" cy="1600200"/>
          </a:xfrm>
        </p:spPr>
        <p:txBody>
          <a:bodyPr anchor="b">
            <a:normAutofit/>
          </a:bodyPr>
          <a:lstStyle>
            <a:lvl1pPr>
              <a:defRPr sz="3300"/>
            </a:lvl1pPr>
          </a:lstStyle>
          <a:p>
            <a:r>
              <a:rPr lang="en-US" dirty="0"/>
              <a:t>Click to edit Master title style</a:t>
            </a:r>
          </a:p>
        </p:txBody>
      </p:sp>
      <p:sp>
        <p:nvSpPr>
          <p:cNvPr id="3" name="Content Placeholder 2"/>
          <p:cNvSpPr>
            <a:spLocks noGrp="1"/>
          </p:cNvSpPr>
          <p:nvPr>
            <p:ph idx="1"/>
          </p:nvPr>
        </p:nvSpPr>
        <p:spPr>
          <a:xfrm>
            <a:off x="3677603" y="457200"/>
            <a:ext cx="5183245" cy="571414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03027" y="2034540"/>
            <a:ext cx="3374576" cy="4136804"/>
          </a:xfrm>
        </p:spPr>
        <p:txBody>
          <a:bodyPr>
            <a:norm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dirty="0"/>
              <a:t>How Utilizing Aztec’s Learning Views Can Enhance Student Learning</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8" name="Date Placeholder 2">
            <a:extLst>
              <a:ext uri="{FF2B5EF4-FFF2-40B4-BE49-F238E27FC236}">
                <a16:creationId xmlns:a16="http://schemas.microsoft.com/office/drawing/2014/main" id="{DB110C26-BDA2-42AF-B832-34BBF43238F7}"/>
              </a:ext>
            </a:extLst>
          </p:cNvPr>
          <p:cNvSpPr txBox="1">
            <a:spLocks/>
          </p:cNvSpPr>
          <p:nvPr userDrawn="1"/>
        </p:nvSpPr>
        <p:spPr>
          <a:xfrm>
            <a:off x="303027" y="6171345"/>
            <a:ext cx="2383023" cy="550131"/>
          </a:xfrm>
          <a:prstGeom prst="rect">
            <a:avLst/>
          </a:prstGeom>
        </p:spPr>
        <p:txBody>
          <a:bodyPr anchor="ctr"/>
          <a:lstStyle>
            <a:defPPr>
              <a:defRPr lang="en-US"/>
            </a:defPPr>
            <a:lvl1pPr marL="0" algn="l" defTabSz="457200" rtl="0" eaLnBrk="1" latinLnBrk="0" hangingPunct="1">
              <a:defRPr sz="1800" kern="1200">
                <a:solidFill>
                  <a:srgbClr val="00285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A87A34-81AB-432B-8DAE-1953F412C126}" type="datetimeFigureOut">
              <a:rPr lang="en-US" sz="1350" smtClean="0"/>
              <a:pPr/>
              <a:t>6/14/2021</a:t>
            </a:fld>
            <a:endParaRPr lang="en-US" sz="1350" dirty="0"/>
          </a:p>
        </p:txBody>
      </p:sp>
    </p:spTree>
    <p:extLst>
      <p:ext uri="{BB962C8B-B14F-4D97-AF65-F5344CB8AC3E}">
        <p14:creationId xmlns:p14="http://schemas.microsoft.com/office/powerpoint/2010/main" val="326619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9"/>
        <p:cNvGrpSpPr/>
        <p:nvPr/>
      </p:nvGrpSpPr>
      <p:grpSpPr>
        <a:xfrm>
          <a:off x="0" y="0"/>
          <a:ext cx="0" cy="0"/>
          <a:chOff x="0" y="0"/>
          <a:chExt cx="0" cy="0"/>
        </a:xfrm>
      </p:grpSpPr>
      <p:pic>
        <p:nvPicPr>
          <p:cNvPr id="20" name="Google Shape;20;p54"/>
          <p:cNvPicPr preferRelativeResize="0"/>
          <p:nvPr/>
        </p:nvPicPr>
        <p:blipFill rotWithShape="1">
          <a:blip r:embed="rId2" cstate="screen">
            <a:alphaModFix amt="10000"/>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21" name="Google Shape;21;p54"/>
          <p:cNvSpPr txBox="1">
            <a:spLocks noGrp="1"/>
          </p:cNvSpPr>
          <p:nvPr>
            <p:ph type="subTitle" idx="1"/>
          </p:nvPr>
        </p:nvSpPr>
        <p:spPr>
          <a:xfrm>
            <a:off x="2329078" y="3429000"/>
            <a:ext cx="4485844" cy="433965"/>
          </a:xfrm>
          <a:prstGeom prst="rect">
            <a:avLst/>
          </a:prstGeom>
          <a:solidFill>
            <a:schemeClr val="accent6"/>
          </a:solidFill>
          <a:ln>
            <a:noFill/>
          </a:ln>
        </p:spPr>
        <p:txBody>
          <a:bodyPr spcFirstLastPara="1" wrap="square" lIns="182875" tIns="91425" rIns="182875" bIns="91425" anchor="ctr" anchorCtr="0">
            <a:sp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2" name="Google Shape;22;p54"/>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3" name="Google Shape;23;p54"/>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4" name="Google Shape;24;p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06751" y="5312817"/>
            <a:ext cx="1738398" cy="983497"/>
          </a:xfrm>
          <a:prstGeom prst="rect">
            <a:avLst/>
          </a:prstGeom>
          <a:noFill/>
          <a:ln>
            <a:noFill/>
          </a:ln>
        </p:spPr>
      </p:pic>
      <p:sp>
        <p:nvSpPr>
          <p:cNvPr id="25" name="Google Shape;25;p54"/>
          <p:cNvSpPr txBox="1">
            <a:spLocks noGrp="1"/>
          </p:cNvSpPr>
          <p:nvPr>
            <p:ph type="body" idx="2"/>
          </p:nvPr>
        </p:nvSpPr>
        <p:spPr>
          <a:xfrm>
            <a:off x="492125" y="1349461"/>
            <a:ext cx="8159750" cy="1744980"/>
          </a:xfrm>
          <a:prstGeom prst="rect">
            <a:avLst/>
          </a:prstGeom>
          <a:noFill/>
          <a:ln>
            <a:noFill/>
          </a:ln>
        </p:spPr>
        <p:txBody>
          <a:bodyPr spcFirstLastPara="1" wrap="square" lIns="0" tIns="0" rIns="0" bIns="0" anchor="b" anchorCtr="0">
            <a:normAutofit/>
          </a:bodyPr>
          <a:lstStyle>
            <a:lvl1pPr marL="457200" lvl="0" indent="-228600" algn="ctr">
              <a:lnSpc>
                <a:spcPct val="90000"/>
              </a:lnSpc>
              <a:spcBef>
                <a:spcPts val="750"/>
              </a:spcBef>
              <a:spcAft>
                <a:spcPts val="0"/>
              </a:spcAft>
              <a:buSzPts val="5720"/>
              <a:buNone/>
              <a:defRPr sz="5200" b="1">
                <a:solidFill>
                  <a:schemeClr val="lt1"/>
                </a:solidFill>
                <a:latin typeface="Rockwell"/>
                <a:ea typeface="Rockwell"/>
                <a:cs typeface="Rockwell"/>
                <a:sym typeface="Rockwe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55"/>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Content version 2">
  <p:cSld name="Title and Content version 2">
    <p:spTree>
      <p:nvGrpSpPr>
        <p:cNvPr id="1" name="Shape 28"/>
        <p:cNvGrpSpPr/>
        <p:nvPr/>
      </p:nvGrpSpPr>
      <p:grpSpPr>
        <a:xfrm>
          <a:off x="0" y="0"/>
          <a:ext cx="0" cy="0"/>
          <a:chOff x="0" y="0"/>
          <a:chExt cx="0" cy="0"/>
        </a:xfrm>
      </p:grpSpPr>
      <p:sp>
        <p:nvSpPr>
          <p:cNvPr id="29" name="Google Shape;29;p56"/>
          <p:cNvSpPr txBox="1">
            <a:spLocks noGrp="1"/>
          </p:cNvSpPr>
          <p:nvPr>
            <p:ph type="title"/>
          </p:nvPr>
        </p:nvSpPr>
        <p:spPr>
          <a:xfrm>
            <a:off x="301083" y="1664043"/>
            <a:ext cx="4427435" cy="179584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6"/>
          <p:cNvSpPr txBox="1">
            <a:spLocks noGrp="1"/>
          </p:cNvSpPr>
          <p:nvPr>
            <p:ph type="body" idx="1"/>
          </p:nvPr>
        </p:nvSpPr>
        <p:spPr>
          <a:xfrm>
            <a:off x="301083" y="3616411"/>
            <a:ext cx="4427435" cy="2257526"/>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Clr>
                <a:srgbClr val="AEABAB"/>
              </a:buClr>
              <a:buSzPts val="1980"/>
              <a:buChar char="•"/>
              <a:defRPr sz="1800"/>
            </a:lvl1pPr>
            <a:lvl2pPr marL="914400" lvl="1" indent="-340360" algn="l">
              <a:lnSpc>
                <a:spcPct val="90000"/>
              </a:lnSpc>
              <a:spcBef>
                <a:spcPts val="375"/>
              </a:spcBef>
              <a:spcAft>
                <a:spcPts val="0"/>
              </a:spcAft>
              <a:buClr>
                <a:srgbClr val="AEABAB"/>
              </a:buClr>
              <a:buSzPts val="1760"/>
              <a:buChar char="•"/>
              <a:defRPr sz="1600"/>
            </a:lvl2pPr>
            <a:lvl3pPr marL="1371600" lvl="2" indent="-326389" algn="l">
              <a:lnSpc>
                <a:spcPct val="90000"/>
              </a:lnSpc>
              <a:spcBef>
                <a:spcPts val="375"/>
              </a:spcBef>
              <a:spcAft>
                <a:spcPts val="0"/>
              </a:spcAft>
              <a:buClr>
                <a:srgbClr val="AEABAB"/>
              </a:buClr>
              <a:buSzPts val="1540"/>
              <a:buChar char="•"/>
              <a:defRPr sz="1400"/>
            </a:lvl3pPr>
            <a:lvl4pPr marL="1828800" lvl="3" indent="-312419" algn="l">
              <a:lnSpc>
                <a:spcPct val="90000"/>
              </a:lnSpc>
              <a:spcBef>
                <a:spcPts val="375"/>
              </a:spcBef>
              <a:spcAft>
                <a:spcPts val="0"/>
              </a:spcAft>
              <a:buClr>
                <a:srgbClr val="AEABAB"/>
              </a:buClr>
              <a:buSzPts val="1320"/>
              <a:buChar char="•"/>
              <a:defRPr sz="1200"/>
            </a:lvl4pPr>
            <a:lvl5pPr marL="2286000" lvl="4" indent="-301942" algn="l">
              <a:lnSpc>
                <a:spcPct val="90000"/>
              </a:lnSpc>
              <a:spcBef>
                <a:spcPts val="375"/>
              </a:spcBef>
              <a:spcAft>
                <a:spcPts val="0"/>
              </a:spcAft>
              <a:buClr>
                <a:srgbClr val="AEABAB"/>
              </a:buClr>
              <a:buSzPts val="1155"/>
              <a:buChar char="•"/>
              <a:defRPr sz="10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56"/>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2" name="Google Shape;32;p56"/>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33" name="Google Shape;33;p5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779285" y="6116267"/>
            <a:ext cx="949233" cy="548640"/>
          </a:xfrm>
          <a:prstGeom prst="rect">
            <a:avLst/>
          </a:prstGeom>
          <a:noFill/>
          <a:ln>
            <a:noFill/>
          </a:ln>
        </p:spPr>
      </p:pic>
      <p:sp>
        <p:nvSpPr>
          <p:cNvPr id="34" name="Google Shape;34;p56"/>
          <p:cNvSpPr>
            <a:spLocks noGrp="1"/>
          </p:cNvSpPr>
          <p:nvPr>
            <p:ph type="pic" idx="2"/>
          </p:nvPr>
        </p:nvSpPr>
        <p:spPr>
          <a:xfrm>
            <a:off x="5043490" y="230188"/>
            <a:ext cx="4100513" cy="6627813"/>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57"/>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7"/>
          <p:cNvSpPr txBox="1">
            <a:spLocks noGrp="1"/>
          </p:cNvSpPr>
          <p:nvPr>
            <p:ph type="body" idx="1"/>
          </p:nvPr>
        </p:nvSpPr>
        <p:spPr>
          <a:xfrm>
            <a:off x="301083" y="1825625"/>
            <a:ext cx="8513956" cy="4048312"/>
          </a:xfrm>
          <a:prstGeom prst="rect">
            <a:avLst/>
          </a:prstGeom>
          <a:no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Clr>
                <a:srgbClr val="AEABAB"/>
              </a:buClr>
              <a:buSzPts val="2475"/>
              <a:buChar char="•"/>
              <a:defRPr/>
            </a:lvl1pPr>
            <a:lvl2pPr marL="914400" lvl="1" indent="-364807" algn="l">
              <a:lnSpc>
                <a:spcPct val="90000"/>
              </a:lnSpc>
              <a:spcBef>
                <a:spcPts val="375"/>
              </a:spcBef>
              <a:spcAft>
                <a:spcPts val="0"/>
              </a:spcAft>
              <a:buClr>
                <a:srgbClr val="AEABAB"/>
              </a:buClr>
              <a:buSzPts val="2145"/>
              <a:buChar char="•"/>
              <a:defRPr/>
            </a:lvl2pPr>
            <a:lvl3pPr marL="1371600" lvl="2" indent="-343852" algn="l">
              <a:lnSpc>
                <a:spcPct val="90000"/>
              </a:lnSpc>
              <a:spcBef>
                <a:spcPts val="375"/>
              </a:spcBef>
              <a:spcAft>
                <a:spcPts val="0"/>
              </a:spcAft>
              <a:buClr>
                <a:srgbClr val="AEABAB"/>
              </a:buClr>
              <a:buSzPts val="1815"/>
              <a:buChar char="•"/>
              <a:defRPr/>
            </a:lvl3pPr>
            <a:lvl4pPr marL="1828800" lvl="3" indent="-333375" algn="l">
              <a:lnSpc>
                <a:spcPct val="90000"/>
              </a:lnSpc>
              <a:spcBef>
                <a:spcPts val="375"/>
              </a:spcBef>
              <a:spcAft>
                <a:spcPts val="0"/>
              </a:spcAft>
              <a:buClr>
                <a:srgbClr val="AEABAB"/>
              </a:buClr>
              <a:buSzPts val="1650"/>
              <a:buChar char="•"/>
              <a:defRPr/>
            </a:lvl4pPr>
            <a:lvl5pPr marL="2286000" lvl="4" indent="-322897" algn="l">
              <a:lnSpc>
                <a:spcPct val="90000"/>
              </a:lnSpc>
              <a:spcBef>
                <a:spcPts val="375"/>
              </a:spcBef>
              <a:spcAft>
                <a:spcPts val="0"/>
              </a:spcAft>
              <a:buClr>
                <a:srgbClr val="AEABAB"/>
              </a:buClr>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57"/>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1"/>
        </a:solidFill>
        <a:effectLst/>
      </p:bgPr>
    </p:bg>
    <p:spTree>
      <p:nvGrpSpPr>
        <p:cNvPr id="1" name="Shape 39"/>
        <p:cNvGrpSpPr/>
        <p:nvPr/>
      </p:nvGrpSpPr>
      <p:grpSpPr>
        <a:xfrm>
          <a:off x="0" y="0"/>
          <a:ext cx="0" cy="0"/>
          <a:chOff x="0" y="0"/>
          <a:chExt cx="0" cy="0"/>
        </a:xfrm>
      </p:grpSpPr>
      <p:pic>
        <p:nvPicPr>
          <p:cNvPr id="40" name="Google Shape;40;p58"/>
          <p:cNvPicPr preferRelativeResize="0"/>
          <p:nvPr/>
        </p:nvPicPr>
        <p:blipFill rotWithShape="1">
          <a:blip r:embed="rId2" cstate="screen">
            <a:alphaModFix amt="10000"/>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41" name="Google Shape;41;p58"/>
          <p:cNvSpPr>
            <a:spLocks noGrp="1"/>
          </p:cNvSpPr>
          <p:nvPr>
            <p:ph type="pic" idx="2"/>
          </p:nvPr>
        </p:nvSpPr>
        <p:spPr>
          <a:xfrm>
            <a:off x="5043490" y="230188"/>
            <a:ext cx="4100513" cy="6627813"/>
          </a:xfrm>
          <a:prstGeom prst="rect">
            <a:avLst/>
          </a:prstGeom>
          <a:solidFill>
            <a:schemeClr val="accent1"/>
          </a:solid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 name="Google Shape;42;p58"/>
          <p:cNvSpPr txBox="1">
            <a:spLocks noGrp="1"/>
          </p:cNvSpPr>
          <p:nvPr>
            <p:ph type="title"/>
          </p:nvPr>
        </p:nvSpPr>
        <p:spPr>
          <a:xfrm>
            <a:off x="301086" y="880953"/>
            <a:ext cx="44577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8"/>
          <p:cNvSpPr txBox="1">
            <a:spLocks noGrp="1"/>
          </p:cNvSpPr>
          <p:nvPr>
            <p:ph type="body" idx="1"/>
          </p:nvPr>
        </p:nvSpPr>
        <p:spPr>
          <a:xfrm>
            <a:off x="301086" y="4716966"/>
            <a:ext cx="44577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4" name="Google Shape;44;p58"/>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p58"/>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46" name="Google Shape;46;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09521" y="6071285"/>
            <a:ext cx="1049266" cy="593621"/>
          </a:xfrm>
          <a:prstGeom prst="rect">
            <a:avLst/>
          </a:prstGeom>
          <a:noFill/>
          <a:ln>
            <a:noFill/>
          </a:ln>
        </p:spPr>
      </p:pic>
      <p:sp>
        <p:nvSpPr>
          <p:cNvPr id="47" name="Google Shape;47;p58"/>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77"/>
        <p:cNvGrpSpPr/>
        <p:nvPr/>
      </p:nvGrpSpPr>
      <p:grpSpPr>
        <a:xfrm>
          <a:off x="0" y="0"/>
          <a:ext cx="0" cy="0"/>
          <a:chOff x="0" y="0"/>
          <a:chExt cx="0" cy="0"/>
        </a:xfrm>
      </p:grpSpPr>
      <p:sp>
        <p:nvSpPr>
          <p:cNvPr id="78" name="Google Shape;78;p63"/>
          <p:cNvSpPr txBox="1">
            <a:spLocks noGrp="1"/>
          </p:cNvSpPr>
          <p:nvPr>
            <p:ph type="title"/>
          </p:nvPr>
        </p:nvSpPr>
        <p:spPr>
          <a:xfrm>
            <a:off x="301083" y="525108"/>
            <a:ext cx="8513956" cy="106063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0" name="Google Shape;80;p63"/>
          <p:cNvSpPr txBox="1">
            <a:spLocks noGrp="1"/>
          </p:cNvSpPr>
          <p:nvPr>
            <p:ph type="body" idx="1"/>
          </p:nvPr>
        </p:nvSpPr>
        <p:spPr>
          <a:xfrm>
            <a:off x="301229" y="1690689"/>
            <a:ext cx="8514159" cy="2707692"/>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63"/>
          <p:cNvSpPr/>
          <p:nvPr/>
        </p:nvSpPr>
        <p:spPr>
          <a:xfrm>
            <a:off x="-173620" y="4503345"/>
            <a:ext cx="9462304" cy="1342663"/>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82" name="Google Shape;82;p63"/>
          <p:cNvSpPr txBox="1">
            <a:spLocks noGrp="1"/>
          </p:cNvSpPr>
          <p:nvPr>
            <p:ph type="body" idx="2"/>
          </p:nvPr>
        </p:nvSpPr>
        <p:spPr>
          <a:xfrm>
            <a:off x="301084" y="4652970"/>
            <a:ext cx="2563652" cy="11001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2640"/>
              <a:buNone/>
              <a:defRPr sz="2400" b="1"/>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83" name="Google Shape;83;p63"/>
          <p:cNvCxnSpPr/>
          <p:nvPr/>
        </p:nvCxnSpPr>
        <p:spPr>
          <a:xfrm>
            <a:off x="3020993" y="4652970"/>
            <a:ext cx="0" cy="1100137"/>
          </a:xfrm>
          <a:prstGeom prst="straightConnector1">
            <a:avLst/>
          </a:prstGeom>
          <a:noFill/>
          <a:ln w="25400" cap="flat" cmpd="sng">
            <a:solidFill>
              <a:schemeClr val="accent1"/>
            </a:solidFill>
            <a:prstDash val="solid"/>
            <a:miter lim="800000"/>
            <a:headEnd type="none" w="sm" len="sm"/>
            <a:tailEnd type="none" w="sm" len="sm"/>
          </a:ln>
        </p:spPr>
      </p:cxnSp>
      <p:sp>
        <p:nvSpPr>
          <p:cNvPr id="84" name="Google Shape;84;p63"/>
          <p:cNvSpPr txBox="1">
            <a:spLocks noGrp="1"/>
          </p:cNvSpPr>
          <p:nvPr>
            <p:ph type="body" idx="3"/>
          </p:nvPr>
        </p:nvSpPr>
        <p:spPr>
          <a:xfrm>
            <a:off x="3177251" y="4652970"/>
            <a:ext cx="5638137" cy="11001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980"/>
              <a:buNone/>
              <a:defRPr sz="1800"/>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85" name="Google Shape;85;p63"/>
          <p:cNvCxnSpPr/>
          <p:nvPr/>
        </p:nvCxnSpPr>
        <p:spPr>
          <a:xfrm>
            <a:off x="3020993" y="4652970"/>
            <a:ext cx="0" cy="1100137"/>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86"/>
        <p:cNvGrpSpPr/>
        <p:nvPr/>
      </p:nvGrpSpPr>
      <p:grpSpPr>
        <a:xfrm>
          <a:off x="0" y="0"/>
          <a:ext cx="0" cy="0"/>
          <a:chOff x="0" y="0"/>
          <a:chExt cx="0" cy="0"/>
        </a:xfrm>
      </p:grpSpPr>
      <p:sp>
        <p:nvSpPr>
          <p:cNvPr id="87" name="Google Shape;87;p64"/>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300"/>
              <a:buFont typeface="Rockwell"/>
              <a:buNone/>
              <a:defRPr>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4"/>
          <p:cNvSpPr txBox="1">
            <a:spLocks noGrp="1"/>
          </p:cNvSpPr>
          <p:nvPr>
            <p:ph type="body" idx="1"/>
          </p:nvPr>
        </p:nvSpPr>
        <p:spPr>
          <a:xfrm>
            <a:off x="301085" y="3178105"/>
            <a:ext cx="2626113"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64"/>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64"/>
          <p:cNvSpPr>
            <a:spLocks noGrp="1"/>
          </p:cNvSpPr>
          <p:nvPr>
            <p:ph type="pic" idx="2"/>
          </p:nvPr>
        </p:nvSpPr>
        <p:spPr>
          <a:xfrm>
            <a:off x="301228" y="1784356"/>
            <a:ext cx="2625968"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1" name="Google Shape;91;p64"/>
          <p:cNvSpPr txBox="1">
            <a:spLocks noGrp="1"/>
          </p:cNvSpPr>
          <p:nvPr>
            <p:ph type="body" idx="3"/>
          </p:nvPr>
        </p:nvSpPr>
        <p:spPr>
          <a:xfrm>
            <a:off x="3245006" y="3178105"/>
            <a:ext cx="2626113"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 name="Google Shape;92;p64"/>
          <p:cNvSpPr>
            <a:spLocks noGrp="1"/>
          </p:cNvSpPr>
          <p:nvPr>
            <p:ph type="pic" idx="4"/>
          </p:nvPr>
        </p:nvSpPr>
        <p:spPr>
          <a:xfrm>
            <a:off x="3245006" y="1784356"/>
            <a:ext cx="2626113"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3" name="Google Shape;93;p64"/>
          <p:cNvSpPr txBox="1">
            <a:spLocks noGrp="1"/>
          </p:cNvSpPr>
          <p:nvPr>
            <p:ph type="body" idx="5"/>
          </p:nvPr>
        </p:nvSpPr>
        <p:spPr>
          <a:xfrm>
            <a:off x="6188927" y="3178105"/>
            <a:ext cx="2626113"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64"/>
          <p:cNvSpPr>
            <a:spLocks noGrp="1"/>
          </p:cNvSpPr>
          <p:nvPr>
            <p:ph type="pic" idx="6"/>
          </p:nvPr>
        </p:nvSpPr>
        <p:spPr>
          <a:xfrm>
            <a:off x="6188927" y="1784356"/>
            <a:ext cx="2626113"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301083" y="525101"/>
            <a:ext cx="8513956" cy="81410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body" idx="1"/>
          </p:nvPr>
        </p:nvSpPr>
        <p:spPr>
          <a:xfrm>
            <a:off x="301086" y="1622307"/>
            <a:ext cx="2737271" cy="1983429"/>
          </a:xfrm>
          <a:prstGeom prst="rect">
            <a:avLst/>
          </a:prstGeom>
          <a:solidFill>
            <a:schemeClr val="accent4"/>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 name="Google Shape;98;p65"/>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65"/>
          <p:cNvSpPr>
            <a:spLocks noGrp="1"/>
          </p:cNvSpPr>
          <p:nvPr>
            <p:ph type="pic" idx="2"/>
          </p:nvPr>
        </p:nvSpPr>
        <p:spPr>
          <a:xfrm>
            <a:off x="301230" y="1714900"/>
            <a:ext cx="2737120"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0" name="Google Shape;100;p65"/>
          <p:cNvSpPr txBox="1">
            <a:spLocks noGrp="1"/>
          </p:cNvSpPr>
          <p:nvPr>
            <p:ph type="body" idx="3"/>
          </p:nvPr>
        </p:nvSpPr>
        <p:spPr>
          <a:xfrm>
            <a:off x="3189428" y="1622307"/>
            <a:ext cx="2737271" cy="1983429"/>
          </a:xfrm>
          <a:prstGeom prst="rect">
            <a:avLst/>
          </a:prstGeom>
          <a:solidFill>
            <a:schemeClr val="accent2"/>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65"/>
          <p:cNvSpPr>
            <a:spLocks noGrp="1"/>
          </p:cNvSpPr>
          <p:nvPr>
            <p:ph type="pic" idx="4"/>
          </p:nvPr>
        </p:nvSpPr>
        <p:spPr>
          <a:xfrm>
            <a:off x="3189570" y="1714900"/>
            <a:ext cx="2737120"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2" name="Google Shape;102;p65"/>
          <p:cNvSpPr txBox="1">
            <a:spLocks noGrp="1"/>
          </p:cNvSpPr>
          <p:nvPr>
            <p:ph type="body" idx="5"/>
          </p:nvPr>
        </p:nvSpPr>
        <p:spPr>
          <a:xfrm>
            <a:off x="6077770" y="1622307"/>
            <a:ext cx="2737271" cy="1983429"/>
          </a:xfrm>
          <a:prstGeom prst="rect">
            <a:avLst/>
          </a:prstGeom>
          <a:solidFill>
            <a:schemeClr val="accent5"/>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65"/>
          <p:cNvSpPr>
            <a:spLocks noGrp="1"/>
          </p:cNvSpPr>
          <p:nvPr>
            <p:ph type="pic" idx="6"/>
          </p:nvPr>
        </p:nvSpPr>
        <p:spPr>
          <a:xfrm>
            <a:off x="6077913" y="1714900"/>
            <a:ext cx="2737120"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4" name="Google Shape;104;p65"/>
          <p:cNvSpPr txBox="1">
            <a:spLocks noGrp="1"/>
          </p:cNvSpPr>
          <p:nvPr>
            <p:ph type="body" idx="7"/>
          </p:nvPr>
        </p:nvSpPr>
        <p:spPr>
          <a:xfrm>
            <a:off x="301086" y="3763625"/>
            <a:ext cx="2737271" cy="1983429"/>
          </a:xfrm>
          <a:prstGeom prst="rect">
            <a:avLst/>
          </a:prstGeom>
          <a:solidFill>
            <a:schemeClr val="accent3"/>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5" name="Google Shape;105;p65"/>
          <p:cNvSpPr>
            <a:spLocks noGrp="1"/>
          </p:cNvSpPr>
          <p:nvPr>
            <p:ph type="pic" idx="8"/>
          </p:nvPr>
        </p:nvSpPr>
        <p:spPr>
          <a:xfrm>
            <a:off x="301230" y="3856218"/>
            <a:ext cx="2737120"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6" name="Google Shape;106;p65"/>
          <p:cNvSpPr txBox="1">
            <a:spLocks noGrp="1"/>
          </p:cNvSpPr>
          <p:nvPr>
            <p:ph type="body" idx="9"/>
          </p:nvPr>
        </p:nvSpPr>
        <p:spPr>
          <a:xfrm>
            <a:off x="3189428" y="3763625"/>
            <a:ext cx="2737271" cy="1983429"/>
          </a:xfrm>
          <a:prstGeom prst="rect">
            <a:avLst/>
          </a:prstGeom>
          <a:solidFill>
            <a:schemeClr val="accent1"/>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65"/>
          <p:cNvSpPr>
            <a:spLocks noGrp="1"/>
          </p:cNvSpPr>
          <p:nvPr>
            <p:ph type="pic" idx="13"/>
          </p:nvPr>
        </p:nvSpPr>
        <p:spPr>
          <a:xfrm>
            <a:off x="3189570" y="3856218"/>
            <a:ext cx="2737120"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8" name="Google Shape;108;p65"/>
          <p:cNvSpPr txBox="1">
            <a:spLocks noGrp="1"/>
          </p:cNvSpPr>
          <p:nvPr>
            <p:ph type="body" idx="14"/>
          </p:nvPr>
        </p:nvSpPr>
        <p:spPr>
          <a:xfrm>
            <a:off x="6077770" y="3763625"/>
            <a:ext cx="2737271" cy="1983429"/>
          </a:xfrm>
          <a:prstGeom prst="rect">
            <a:avLst/>
          </a:prstGeom>
          <a:solidFill>
            <a:schemeClr val="accent6"/>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9" name="Google Shape;109;p65"/>
          <p:cNvSpPr>
            <a:spLocks noGrp="1"/>
          </p:cNvSpPr>
          <p:nvPr>
            <p:ph type="pic" idx="15"/>
          </p:nvPr>
        </p:nvSpPr>
        <p:spPr>
          <a:xfrm>
            <a:off x="6077913" y="3856218"/>
            <a:ext cx="2737120" cy="86625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None/>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301083" y="1825625"/>
            <a:ext cx="8513956" cy="4048312"/>
          </a:xfrm>
          <a:prstGeom prst="rect">
            <a:avLst/>
          </a:prstGeom>
          <a:noFill/>
          <a:ln>
            <a:noFill/>
          </a:ln>
        </p:spPr>
        <p:txBody>
          <a:bodyPr spcFirstLastPara="1" wrap="square" lIns="91425" tIns="45700" rIns="91425" bIns="45700" anchor="t" anchorCtr="0">
            <a:normAutofit/>
          </a:bodyPr>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52"/>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 name="Google Shape;14;p52"/>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5" name="Google Shape;15;p52"/>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7865806" y="6116267"/>
            <a:ext cx="949233" cy="5486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9" r:id="rId7"/>
    <p:sldLayoutId id="2147483660" r:id="rId8"/>
    <p:sldLayoutId id="2147483661" r:id="rId9"/>
    <p:sldLayoutId id="2147483663" r:id="rId10"/>
    <p:sldLayoutId id="2147483664" r:id="rId11"/>
    <p:sldLayoutId id="2147483665" r:id="rId12"/>
    <p:sldLayoutId id="2147483667" r:id="rId13"/>
    <p:sldLayoutId id="2147483668" r:id="rId14"/>
    <p:sldLayoutId id="2147483669" r:id="rId15"/>
    <p:sldLayoutId id="2147483670" r:id="rId16"/>
    <p:sldLayoutId id="214748367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hyperlink" Target="http://www.thaigoodview.com/node/4281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mailto:Support@AztecSoftware.com"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mailto:help@ged.com"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hyperlink" Target="mailto:Support@AztecSoftware.com" TargetMode="External"/><Relationship Id="rId4" Type="http://schemas.openxmlformats.org/officeDocument/2006/relationships/hyperlink" Target="mailto:Debi.Faucette@ged.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dk1"/>
              </a:buClr>
              <a:buSzPts val="3300"/>
              <a:buFont typeface="Rockwell"/>
              <a:buNone/>
            </a:pPr>
            <a:r>
              <a:rPr lang="en-US" dirty="0"/>
              <a:t>Welcome to the GED</a:t>
            </a:r>
            <a:r>
              <a:rPr lang="en-US" baseline="30000" dirty="0"/>
              <a:t>®</a:t>
            </a:r>
            <a:r>
              <a:rPr lang="en-US" dirty="0"/>
              <a:t> </a:t>
            </a:r>
            <a:br>
              <a:rPr lang="en-US" dirty="0"/>
            </a:br>
            <a:r>
              <a:rPr lang="en-US" dirty="0"/>
              <a:t>Tuesdays for Teachers Webinar</a:t>
            </a:r>
            <a:endParaRPr dirty="0"/>
          </a:p>
        </p:txBody>
      </p:sp>
      <p:sp>
        <p:nvSpPr>
          <p:cNvPr id="167" name="Google Shape;167;p1"/>
          <p:cNvSpPr txBox="1">
            <a:spLocks noGrp="1"/>
          </p:cNvSpPr>
          <p:nvPr>
            <p:ph type="body" idx="4294967295"/>
          </p:nvPr>
        </p:nvSpPr>
        <p:spPr>
          <a:xfrm>
            <a:off x="315118" y="1825625"/>
            <a:ext cx="8513763" cy="4048125"/>
          </a:xfrm>
          <a:prstGeom prst="rect">
            <a:avLst/>
          </a:prstGeom>
          <a:noFill/>
          <a:ln>
            <a:noFill/>
          </a:ln>
        </p:spPr>
        <p:txBody>
          <a:bodyPr spcFirstLastPara="1" wrap="square" lIns="91425" tIns="45700" rIns="91425" bIns="45700" anchor="t" anchorCtr="0">
            <a:normAutofit/>
          </a:bodyPr>
          <a:lstStyle/>
          <a:p>
            <a:pPr marL="171442" lvl="0" indent="-171442" algn="l" rtl="0">
              <a:lnSpc>
                <a:spcPct val="80000"/>
              </a:lnSpc>
              <a:spcBef>
                <a:spcPts val="0"/>
              </a:spcBef>
              <a:spcAft>
                <a:spcPts val="0"/>
              </a:spcAft>
              <a:buSzPts val="2442"/>
              <a:buChar char="•"/>
            </a:pPr>
            <a:r>
              <a:rPr lang="en-US" sz="2220" dirty="0"/>
              <a:t>The webinar will start at 3:30 p.m. (EDT), 12:30 p.m. (PDT).</a:t>
            </a:r>
            <a:endParaRPr dirty="0"/>
          </a:p>
          <a:p>
            <a:pPr marL="171442" lvl="0" indent="-171442" algn="l" rtl="0">
              <a:lnSpc>
                <a:spcPct val="80000"/>
              </a:lnSpc>
              <a:spcBef>
                <a:spcPts val="750"/>
              </a:spcBef>
              <a:spcAft>
                <a:spcPts val="0"/>
              </a:spcAft>
              <a:buSzPts val="2442"/>
              <a:buChar char="•"/>
            </a:pPr>
            <a:r>
              <a:rPr lang="en-US" sz="2220" dirty="0"/>
              <a:t>If you have a technical question, please type it into the question panel.</a:t>
            </a:r>
            <a:endParaRPr dirty="0"/>
          </a:p>
          <a:p>
            <a:pPr marL="171442" lvl="0" indent="-171442" algn="l" rtl="0">
              <a:lnSpc>
                <a:spcPct val="80000"/>
              </a:lnSpc>
              <a:spcBef>
                <a:spcPts val="750"/>
              </a:spcBef>
              <a:spcAft>
                <a:spcPts val="0"/>
              </a:spcAft>
              <a:buSzPts val="2442"/>
              <a:buChar char="•"/>
            </a:pPr>
            <a:r>
              <a:rPr lang="en-US" sz="2220" dirty="0"/>
              <a:t>When you log on, check your audio to make sure your headphones are working properly. If you use your phone to call in, be sure to enter the appropriate codes.</a:t>
            </a:r>
            <a:endParaRPr dirty="0"/>
          </a:p>
          <a:p>
            <a:pPr marL="628642" lvl="1" indent="-171442">
              <a:lnSpc>
                <a:spcPct val="80000"/>
              </a:lnSpc>
              <a:spcBef>
                <a:spcPts val="750"/>
              </a:spcBef>
              <a:buSzPts val="2442"/>
            </a:pPr>
            <a:r>
              <a:rPr lang="en-US" sz="1920" dirty="0"/>
              <a:t>If you do not hear anything during your audio test, look on the dashboard. Open the “audio” tab and select the option you prefer. </a:t>
            </a:r>
            <a:endParaRPr dirty="0"/>
          </a:p>
          <a:p>
            <a:pPr marL="171442" lvl="0" indent="-171442" algn="l" rtl="0">
              <a:lnSpc>
                <a:spcPct val="80000"/>
              </a:lnSpc>
              <a:spcBef>
                <a:spcPts val="750"/>
              </a:spcBef>
              <a:spcAft>
                <a:spcPts val="0"/>
              </a:spcAft>
              <a:buSzPts val="2442"/>
              <a:buChar char="•"/>
            </a:pPr>
            <a:r>
              <a:rPr lang="en-US" sz="2220" dirty="0"/>
              <a:t>You will not hear the presenters until 3:30 p.m. when the webinar goes live.</a:t>
            </a:r>
          </a:p>
          <a:p>
            <a:pPr marL="171442" lvl="0" indent="-171442" algn="l" rtl="0">
              <a:lnSpc>
                <a:spcPct val="80000"/>
              </a:lnSpc>
              <a:spcBef>
                <a:spcPts val="750"/>
              </a:spcBef>
              <a:spcAft>
                <a:spcPts val="0"/>
              </a:spcAft>
              <a:buSzPts val="2442"/>
              <a:buChar char="•"/>
            </a:pPr>
            <a:r>
              <a:rPr lang="en-US" sz="2220" dirty="0"/>
              <a:t>Check the chat box to see any messages from the presenters.</a:t>
            </a:r>
            <a:endParaRPr dirty="0"/>
          </a:p>
          <a:p>
            <a:pPr marL="171442" lvl="0" indent="-171442" algn="l" rtl="0">
              <a:lnSpc>
                <a:spcPct val="80000"/>
              </a:lnSpc>
              <a:spcBef>
                <a:spcPts val="750"/>
              </a:spcBef>
              <a:spcAft>
                <a:spcPts val="0"/>
              </a:spcAft>
              <a:buSzPts val="2442"/>
              <a:buChar char="•"/>
            </a:pPr>
            <a:r>
              <a:rPr lang="en-US" sz="2220" dirty="0"/>
              <a:t>Thank you for joining us today.</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882F-9057-42F2-997C-EBAB8A6BCAEE}"/>
              </a:ext>
            </a:extLst>
          </p:cNvPr>
          <p:cNvSpPr>
            <a:spLocks noGrp="1"/>
          </p:cNvSpPr>
          <p:nvPr>
            <p:ph type="title"/>
          </p:nvPr>
        </p:nvSpPr>
        <p:spPr>
          <a:xfrm>
            <a:off x="301083" y="525108"/>
            <a:ext cx="8513956" cy="998892"/>
          </a:xfrm>
        </p:spPr>
        <p:txBody>
          <a:bodyPr/>
          <a:lstStyle/>
          <a:p>
            <a:r>
              <a:rPr lang="en-US" dirty="0"/>
              <a:t>It’s All in the Planning</a:t>
            </a:r>
          </a:p>
        </p:txBody>
      </p:sp>
      <p:sp>
        <p:nvSpPr>
          <p:cNvPr id="3" name="Text Placeholder 2">
            <a:extLst>
              <a:ext uri="{FF2B5EF4-FFF2-40B4-BE49-F238E27FC236}">
                <a16:creationId xmlns:a16="http://schemas.microsoft.com/office/drawing/2014/main" id="{DD782B86-A294-4BB6-A3E2-EE9DC0140749}"/>
              </a:ext>
            </a:extLst>
          </p:cNvPr>
          <p:cNvSpPr>
            <a:spLocks noGrp="1"/>
          </p:cNvSpPr>
          <p:nvPr>
            <p:ph type="body" idx="1"/>
          </p:nvPr>
        </p:nvSpPr>
        <p:spPr>
          <a:xfrm>
            <a:off x="301083" y="1676400"/>
            <a:ext cx="3575751" cy="4197537"/>
          </a:xfrm>
        </p:spPr>
        <p:txBody>
          <a:bodyPr/>
          <a:lstStyle/>
          <a:p>
            <a:r>
              <a:rPr lang="en-US" sz="2800" dirty="0"/>
              <a:t>Set up your schedule</a:t>
            </a:r>
          </a:p>
          <a:p>
            <a:r>
              <a:rPr lang="en-US" sz="2800" dirty="0"/>
              <a:t>Decide what to teach</a:t>
            </a:r>
          </a:p>
          <a:p>
            <a:r>
              <a:rPr lang="en-US" sz="2800" dirty="0"/>
              <a:t>Determine how you will teach it</a:t>
            </a:r>
          </a:p>
          <a:p>
            <a:r>
              <a:rPr lang="en-US" sz="2800" dirty="0"/>
              <a:t>Find resources necessary to teach it</a:t>
            </a:r>
          </a:p>
          <a:p>
            <a:endParaRPr lang="en-US" dirty="0"/>
          </a:p>
        </p:txBody>
      </p:sp>
      <p:sp>
        <p:nvSpPr>
          <p:cNvPr id="4" name="Slide Number Placeholder 3">
            <a:extLst>
              <a:ext uri="{FF2B5EF4-FFF2-40B4-BE49-F238E27FC236}">
                <a16:creationId xmlns:a16="http://schemas.microsoft.com/office/drawing/2014/main" id="{18C599DB-95DB-44C9-9442-B54647F361B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a:t>
            </a:fld>
            <a:endParaRPr lang="en-US"/>
          </a:p>
        </p:txBody>
      </p:sp>
      <p:pic>
        <p:nvPicPr>
          <p:cNvPr id="5" name="Picture 4">
            <a:extLst>
              <a:ext uri="{FF2B5EF4-FFF2-40B4-BE49-F238E27FC236}">
                <a16:creationId xmlns:a16="http://schemas.microsoft.com/office/drawing/2014/main" id="{F5B05601-550E-43E8-8CA8-90712DC0E9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157" y="4938437"/>
            <a:ext cx="2791970" cy="1864949"/>
          </a:xfrm>
          <a:prstGeom prst="rect">
            <a:avLst/>
          </a:prstGeom>
        </p:spPr>
      </p:pic>
      <p:pic>
        <p:nvPicPr>
          <p:cNvPr id="6" name="Picture 5">
            <a:extLst>
              <a:ext uri="{FF2B5EF4-FFF2-40B4-BE49-F238E27FC236}">
                <a16:creationId xmlns:a16="http://schemas.microsoft.com/office/drawing/2014/main" id="{A691D276-9BE5-4D67-A2BF-4D0F0BF968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151" y="446473"/>
            <a:ext cx="2791970" cy="2155051"/>
          </a:xfrm>
          <a:prstGeom prst="rect">
            <a:avLst/>
          </a:prstGeom>
        </p:spPr>
      </p:pic>
      <p:pic>
        <p:nvPicPr>
          <p:cNvPr id="7" name="Picture 6">
            <a:extLst>
              <a:ext uri="{FF2B5EF4-FFF2-40B4-BE49-F238E27FC236}">
                <a16:creationId xmlns:a16="http://schemas.microsoft.com/office/drawing/2014/main" id="{59F9208D-FE51-49FD-9AE5-F657941CEA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2688" y="2928161"/>
            <a:ext cx="3665064" cy="1683639"/>
          </a:xfrm>
          <a:prstGeom prst="rect">
            <a:avLst/>
          </a:prstGeom>
        </p:spPr>
      </p:pic>
    </p:spTree>
    <p:extLst>
      <p:ext uri="{BB962C8B-B14F-4D97-AF65-F5344CB8AC3E}">
        <p14:creationId xmlns:p14="http://schemas.microsoft.com/office/powerpoint/2010/main" val="747811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882F-9057-42F2-997C-EBAB8A6BCAEE}"/>
              </a:ext>
            </a:extLst>
          </p:cNvPr>
          <p:cNvSpPr>
            <a:spLocks noGrp="1"/>
          </p:cNvSpPr>
          <p:nvPr>
            <p:ph type="title"/>
          </p:nvPr>
        </p:nvSpPr>
        <p:spPr>
          <a:xfrm>
            <a:off x="301083" y="525108"/>
            <a:ext cx="8513956" cy="998892"/>
          </a:xfrm>
        </p:spPr>
        <p:txBody>
          <a:bodyPr>
            <a:normAutofit/>
          </a:bodyPr>
          <a:lstStyle/>
          <a:p>
            <a:r>
              <a:rPr lang="en-US" sz="4000" dirty="0"/>
              <a:t>Set the Schedule</a:t>
            </a:r>
          </a:p>
        </p:txBody>
      </p:sp>
      <p:sp>
        <p:nvSpPr>
          <p:cNvPr id="3" name="Text Placeholder 2">
            <a:extLst>
              <a:ext uri="{FF2B5EF4-FFF2-40B4-BE49-F238E27FC236}">
                <a16:creationId xmlns:a16="http://schemas.microsoft.com/office/drawing/2014/main" id="{DD782B86-A294-4BB6-A3E2-EE9DC0140749}"/>
              </a:ext>
            </a:extLst>
          </p:cNvPr>
          <p:cNvSpPr>
            <a:spLocks noGrp="1"/>
          </p:cNvSpPr>
          <p:nvPr>
            <p:ph type="body" idx="1"/>
          </p:nvPr>
        </p:nvSpPr>
        <p:spPr>
          <a:xfrm>
            <a:off x="301083" y="1524000"/>
            <a:ext cx="3943371" cy="2775045"/>
          </a:xfrm>
        </p:spPr>
        <p:txBody>
          <a:bodyPr>
            <a:normAutofit lnSpcReduction="10000"/>
          </a:bodyPr>
          <a:lstStyle/>
          <a:p>
            <a:pPr marL="528638" indent="-457200">
              <a:buAutoNum type="arabicParenR"/>
            </a:pPr>
            <a:r>
              <a:rPr lang="en-US" sz="3200" dirty="0"/>
              <a:t>All remote?</a:t>
            </a:r>
          </a:p>
          <a:p>
            <a:pPr marL="528638" indent="-457200">
              <a:buAutoNum type="arabicParenR"/>
            </a:pPr>
            <a:endParaRPr lang="en-US" sz="3200" dirty="0"/>
          </a:p>
          <a:p>
            <a:pPr marL="528638" indent="-457200">
              <a:buAutoNum type="arabicParenR"/>
            </a:pPr>
            <a:r>
              <a:rPr lang="en-US" sz="3200" dirty="0"/>
              <a:t>All in person?</a:t>
            </a:r>
          </a:p>
          <a:p>
            <a:pPr marL="528638" indent="-457200">
              <a:buAutoNum type="arabicParenR"/>
            </a:pPr>
            <a:endParaRPr lang="en-US" sz="3200" dirty="0"/>
          </a:p>
          <a:p>
            <a:pPr marL="528638" indent="-457200">
              <a:buAutoNum type="arabicParenR"/>
            </a:pPr>
            <a:r>
              <a:rPr lang="en-US" sz="3200" dirty="0"/>
              <a:t>Blended version</a:t>
            </a:r>
          </a:p>
        </p:txBody>
      </p:sp>
      <p:sp>
        <p:nvSpPr>
          <p:cNvPr id="4" name="Slide Number Placeholder 3">
            <a:extLst>
              <a:ext uri="{FF2B5EF4-FFF2-40B4-BE49-F238E27FC236}">
                <a16:creationId xmlns:a16="http://schemas.microsoft.com/office/drawing/2014/main" id="{18C599DB-95DB-44C9-9442-B54647F361B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sp>
        <p:nvSpPr>
          <p:cNvPr id="10" name="TextBox 9">
            <a:extLst>
              <a:ext uri="{FF2B5EF4-FFF2-40B4-BE49-F238E27FC236}">
                <a16:creationId xmlns:a16="http://schemas.microsoft.com/office/drawing/2014/main" id="{BD70E1B8-3220-4D7E-BA7A-91384BA79C12}"/>
              </a:ext>
            </a:extLst>
          </p:cNvPr>
          <p:cNvSpPr txBox="1"/>
          <p:nvPr/>
        </p:nvSpPr>
        <p:spPr>
          <a:xfrm>
            <a:off x="5065502" y="2074460"/>
            <a:ext cx="3749537" cy="1384995"/>
          </a:xfrm>
          <a:prstGeom prst="rect">
            <a:avLst/>
          </a:prstGeom>
          <a:solidFill>
            <a:srgbClr val="7030A0"/>
          </a:solidFill>
        </p:spPr>
        <p:txBody>
          <a:bodyPr wrap="square" rtlCol="0">
            <a:spAutoFit/>
          </a:bodyPr>
          <a:lstStyle/>
          <a:p>
            <a:r>
              <a:rPr lang="en-US" sz="2800" dirty="0">
                <a:solidFill>
                  <a:schemeClr val="bg1"/>
                </a:solidFill>
              </a:rPr>
              <a:t>What’s the Same?</a:t>
            </a:r>
          </a:p>
          <a:p>
            <a:r>
              <a:rPr lang="en-US" sz="2800" dirty="0">
                <a:solidFill>
                  <a:schemeClr val="bg1"/>
                </a:solidFill>
              </a:rPr>
              <a:t> </a:t>
            </a:r>
          </a:p>
          <a:p>
            <a:r>
              <a:rPr lang="en-US" sz="2800" dirty="0">
                <a:solidFill>
                  <a:schemeClr val="bg1"/>
                </a:solidFill>
              </a:rPr>
              <a:t>What’s Different?</a:t>
            </a:r>
          </a:p>
        </p:txBody>
      </p:sp>
      <p:sp>
        <p:nvSpPr>
          <p:cNvPr id="5" name="TextBox 4">
            <a:extLst>
              <a:ext uri="{FF2B5EF4-FFF2-40B4-BE49-F238E27FC236}">
                <a16:creationId xmlns:a16="http://schemas.microsoft.com/office/drawing/2014/main" id="{41F2C578-560A-474B-A589-7C76C9538649}"/>
              </a:ext>
            </a:extLst>
          </p:cNvPr>
          <p:cNvSpPr txBox="1"/>
          <p:nvPr/>
        </p:nvSpPr>
        <p:spPr>
          <a:xfrm>
            <a:off x="328961" y="4462818"/>
            <a:ext cx="8486078" cy="923330"/>
          </a:xfrm>
          <a:prstGeom prst="rect">
            <a:avLst/>
          </a:prstGeom>
          <a:solidFill>
            <a:schemeClr val="accent2">
              <a:lumMod val="60000"/>
              <a:lumOff val="40000"/>
            </a:schemeClr>
          </a:solidFill>
        </p:spPr>
        <p:txBody>
          <a:bodyPr wrap="square" rtlCol="0">
            <a:spAutoFit/>
          </a:bodyPr>
          <a:lstStyle/>
          <a:p>
            <a:pPr algn="ctr"/>
            <a:r>
              <a:rPr lang="en-US" sz="5400" b="1" dirty="0">
                <a:latin typeface="Rockwell" panose="02060603020205020403" pitchFamily="18" charset="0"/>
              </a:rPr>
              <a:t>Simplify and Slow Down</a:t>
            </a:r>
          </a:p>
        </p:txBody>
      </p:sp>
    </p:spTree>
    <p:extLst>
      <p:ext uri="{BB962C8B-B14F-4D97-AF65-F5344CB8AC3E}">
        <p14:creationId xmlns:p14="http://schemas.microsoft.com/office/powerpoint/2010/main" val="3308105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F053-F55B-4953-9A5F-C137BA3B1AB3}"/>
              </a:ext>
            </a:extLst>
          </p:cNvPr>
          <p:cNvSpPr>
            <a:spLocks noGrp="1"/>
          </p:cNvSpPr>
          <p:nvPr>
            <p:ph type="title"/>
          </p:nvPr>
        </p:nvSpPr>
        <p:spPr/>
        <p:txBody>
          <a:bodyPr>
            <a:normAutofit/>
          </a:bodyPr>
          <a:lstStyle/>
          <a:p>
            <a:r>
              <a:rPr lang="en-US" sz="3600" b="1" dirty="0"/>
              <a:t>Determine How You Will Deliver the Instruction?</a:t>
            </a:r>
          </a:p>
        </p:txBody>
      </p:sp>
      <p:sp>
        <p:nvSpPr>
          <p:cNvPr id="3" name="Slide Number Placeholder 2">
            <a:extLst>
              <a:ext uri="{FF2B5EF4-FFF2-40B4-BE49-F238E27FC236}">
                <a16:creationId xmlns:a16="http://schemas.microsoft.com/office/drawing/2014/main" id="{62FA457D-1D03-40CA-9284-D5EFC721603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a:t>
            </a:fld>
            <a:endParaRPr lang="en-US"/>
          </a:p>
        </p:txBody>
      </p:sp>
      <p:pic>
        <p:nvPicPr>
          <p:cNvPr id="4" name="Picture 3">
            <a:extLst>
              <a:ext uri="{FF2B5EF4-FFF2-40B4-BE49-F238E27FC236}">
                <a16:creationId xmlns:a16="http://schemas.microsoft.com/office/drawing/2014/main" id="{2BB77257-9EC9-4C2F-96D3-B521667D04D4}"/>
              </a:ext>
            </a:extLst>
          </p:cNvPr>
          <p:cNvPicPr>
            <a:picLocks noChangeAspect="1"/>
          </p:cNvPicPr>
          <p:nvPr/>
        </p:nvPicPr>
        <p:blipFill>
          <a:blip r:embed="rId3"/>
          <a:stretch>
            <a:fillRect/>
          </a:stretch>
        </p:blipFill>
        <p:spPr>
          <a:xfrm>
            <a:off x="301082" y="1578740"/>
            <a:ext cx="3741842" cy="2490026"/>
          </a:xfrm>
          <a:prstGeom prst="rect">
            <a:avLst/>
          </a:prstGeom>
        </p:spPr>
      </p:pic>
      <p:pic>
        <p:nvPicPr>
          <p:cNvPr id="5" name="Picture 4">
            <a:extLst>
              <a:ext uri="{FF2B5EF4-FFF2-40B4-BE49-F238E27FC236}">
                <a16:creationId xmlns:a16="http://schemas.microsoft.com/office/drawing/2014/main" id="{953F2280-4865-4509-8560-7DEF4BD481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1999" y="1578740"/>
            <a:ext cx="4426713" cy="2490026"/>
          </a:xfrm>
          <a:prstGeom prst="rect">
            <a:avLst/>
          </a:prstGeom>
        </p:spPr>
      </p:pic>
      <p:sp>
        <p:nvSpPr>
          <p:cNvPr id="8" name="TextBox 7">
            <a:extLst>
              <a:ext uri="{FF2B5EF4-FFF2-40B4-BE49-F238E27FC236}">
                <a16:creationId xmlns:a16="http://schemas.microsoft.com/office/drawing/2014/main" id="{55CA3155-AB6C-4654-9803-76E11F52D5B1}"/>
              </a:ext>
            </a:extLst>
          </p:cNvPr>
          <p:cNvSpPr txBox="1"/>
          <p:nvPr/>
        </p:nvSpPr>
        <p:spPr>
          <a:xfrm>
            <a:off x="592794" y="4614566"/>
            <a:ext cx="8405918" cy="1015663"/>
          </a:xfrm>
          <a:prstGeom prst="rect">
            <a:avLst/>
          </a:prstGeom>
          <a:solidFill>
            <a:schemeClr val="accent3">
              <a:lumMod val="60000"/>
              <a:lumOff val="40000"/>
            </a:schemeClr>
          </a:solidFill>
        </p:spPr>
        <p:txBody>
          <a:bodyPr wrap="square" rtlCol="0">
            <a:spAutoFit/>
          </a:bodyPr>
          <a:lstStyle/>
          <a:p>
            <a:pPr algn="ctr"/>
            <a:r>
              <a:rPr lang="en-US" sz="6000" b="1" dirty="0"/>
              <a:t> </a:t>
            </a:r>
            <a:r>
              <a:rPr lang="en-US" sz="6000" b="1" dirty="0">
                <a:latin typeface="Rockwell" panose="02060603020205020403" pitchFamily="18" charset="0"/>
              </a:rPr>
              <a:t>Identify Resources!</a:t>
            </a:r>
          </a:p>
        </p:txBody>
      </p:sp>
    </p:spTree>
    <p:extLst>
      <p:ext uri="{BB962C8B-B14F-4D97-AF65-F5344CB8AC3E}">
        <p14:creationId xmlns:p14="http://schemas.microsoft.com/office/powerpoint/2010/main" val="1781647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6"/>
          <p:cNvSpPr txBox="1">
            <a:spLocks noGrp="1"/>
          </p:cNvSpPr>
          <p:nvPr>
            <p:ph type="sldNum" idx="4294967295"/>
          </p:nvPr>
        </p:nvSpPr>
        <p:spPr>
          <a:xfrm>
            <a:off x="0" y="6446838"/>
            <a:ext cx="2057400" cy="217487"/>
          </a:xfrm>
        </p:spPr>
        <p:txBody>
          <a:bodyPr spcFirstLastPara="1" wrap="square" lIns="0" tIns="0" rIns="0" bIns="0" anchor="b" anchorCtr="0">
            <a:normAutofit/>
          </a:bodyPr>
          <a:lstStyle/>
          <a:p>
            <a:pPr marL="0" marR="0" lvl="0" indent="0" rtl="0">
              <a:spcBef>
                <a:spcPts val="0"/>
              </a:spcBef>
              <a:spcAft>
                <a:spcPts val="600"/>
              </a:spcAft>
              <a:buClr>
                <a:srgbClr val="AEABAB"/>
              </a:buClr>
              <a:buSzPts val="900"/>
              <a:buFont typeface="Arial"/>
              <a:buNone/>
            </a:pPr>
            <a:fld id="{00000000-1234-1234-1234-123412341234}" type="slidenum">
              <a:rPr lang="en-US" b="0" i="0" u="none" strike="noStrike" cap="none"/>
              <a:pPr marL="0" marR="0" lvl="0" indent="0" rtl="0">
                <a:spcBef>
                  <a:spcPts val="0"/>
                </a:spcBef>
                <a:spcAft>
                  <a:spcPts val="600"/>
                </a:spcAft>
                <a:buClr>
                  <a:srgbClr val="AEABAB"/>
                </a:buClr>
                <a:buSzPts val="900"/>
                <a:buFont typeface="Arial"/>
                <a:buNone/>
              </a:pPr>
              <a:t>13</a:t>
            </a:fld>
            <a:endParaRPr lang="en-US" b="0" i="0" u="none" strike="noStrike" cap="none"/>
          </a:p>
        </p:txBody>
      </p:sp>
      <p:pic>
        <p:nvPicPr>
          <p:cNvPr id="1026" name="Picture 2" descr="Image preview">
            <a:extLst>
              <a:ext uri="{FF2B5EF4-FFF2-40B4-BE49-F238E27FC236}">
                <a16:creationId xmlns:a16="http://schemas.microsoft.com/office/drawing/2014/main" id="{47BB6CA8-C388-49FE-9145-4663E36115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0455" y="1882586"/>
            <a:ext cx="2893807" cy="28938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280FA62-D3AC-4217-ABEB-D7FDC54817FC}"/>
              </a:ext>
            </a:extLst>
          </p:cNvPr>
          <p:cNvPicPr>
            <a:picLocks noChangeAspect="1"/>
          </p:cNvPicPr>
          <p:nvPr/>
        </p:nvPicPr>
        <p:blipFill>
          <a:blip r:embed="rId4"/>
          <a:stretch>
            <a:fillRect/>
          </a:stretch>
        </p:blipFill>
        <p:spPr>
          <a:xfrm>
            <a:off x="3474720" y="2126147"/>
            <a:ext cx="5489426" cy="177477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Chevron 2">
            <a:extLst>
              <a:ext uri="{FF2B5EF4-FFF2-40B4-BE49-F238E27FC236}">
                <a16:creationId xmlns:a16="http://schemas.microsoft.com/office/drawing/2014/main" id="{C353E366-6990-4EC5-BCC9-C9BFD320FD25}"/>
              </a:ext>
            </a:extLst>
          </p:cNvPr>
          <p:cNvSpPr/>
          <p:nvPr/>
        </p:nvSpPr>
        <p:spPr>
          <a:xfrm>
            <a:off x="6829425" y="2442613"/>
            <a:ext cx="671513" cy="1071563"/>
          </a:xfrm>
          <a:prstGeom prst="chevron">
            <a:avLst>
              <a:gd name="adj" fmla="val 84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4" name="Arrow: Pentagon 3">
            <a:extLst>
              <a:ext uri="{FF2B5EF4-FFF2-40B4-BE49-F238E27FC236}">
                <a16:creationId xmlns:a16="http://schemas.microsoft.com/office/drawing/2014/main" id="{7686AE72-1DBE-4C88-8A7E-DA99EE8BD979}"/>
              </a:ext>
            </a:extLst>
          </p:cNvPr>
          <p:cNvSpPr/>
          <p:nvPr/>
        </p:nvSpPr>
        <p:spPr>
          <a:xfrm>
            <a:off x="1228725" y="2140744"/>
            <a:ext cx="6686550" cy="1985963"/>
          </a:xfrm>
          <a:prstGeom prst="homePlate">
            <a:avLst/>
          </a:prstGeom>
          <a:gradFill flip="none" rotWithShape="1">
            <a:gsLst>
              <a:gs pos="0">
                <a:schemeClr val="accent1">
                  <a:lumMod val="20000"/>
                  <a:lumOff val="80000"/>
                </a:schemeClr>
              </a:gs>
              <a:gs pos="50000">
                <a:srgbClr val="002856"/>
              </a:gs>
              <a:gs pos="100000">
                <a:srgbClr val="002856"/>
              </a:gs>
            </a:gsLst>
            <a:lin ang="10800000" scaled="1"/>
            <a:tileRect/>
          </a:gradFill>
          <a:effectLst>
            <a:outerShdw blurRad="50800" dist="63500" dir="8100000" algn="tr" rotWithShape="0">
              <a:prstClr val="black">
                <a:alpha val="40000"/>
              </a:prstClr>
            </a:outerShdw>
            <a:reflection endPos="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cap="small" dirty="0">
                <a:ln>
                  <a:solidFill>
                    <a:srgbClr val="EC7700"/>
                  </a:solidFill>
                </a:ln>
              </a:rPr>
              <a:t>When and How </a:t>
            </a:r>
          </a:p>
          <a:p>
            <a:pPr algn="ctr"/>
            <a:r>
              <a:rPr lang="en-US" sz="4050" b="1" cap="small" dirty="0">
                <a:ln>
                  <a:solidFill>
                    <a:srgbClr val="EC7700"/>
                  </a:solidFill>
                </a:ln>
              </a:rPr>
              <a:t>Students Are Placed </a:t>
            </a:r>
          </a:p>
          <a:p>
            <a:pPr algn="ctr"/>
            <a:r>
              <a:rPr lang="en-US" sz="4050" b="1" cap="small" dirty="0">
                <a:ln>
                  <a:solidFill>
                    <a:srgbClr val="EC7700"/>
                  </a:solidFill>
                </a:ln>
              </a:rPr>
              <a:t>in GED Flash and Play</a:t>
            </a:r>
            <a:endParaRPr lang="en-US" sz="4050" b="1" i="1" cap="small" dirty="0">
              <a:ln>
                <a:solidFill>
                  <a:srgbClr val="EC7700"/>
                </a:solidFill>
              </a:ln>
            </a:endParaRPr>
          </a:p>
        </p:txBody>
      </p:sp>
    </p:spTree>
    <p:extLst>
      <p:ext uri="{BB962C8B-B14F-4D97-AF65-F5344CB8AC3E}">
        <p14:creationId xmlns:p14="http://schemas.microsoft.com/office/powerpoint/2010/main" val="964796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562" y="1800664"/>
            <a:ext cx="8256876" cy="646331"/>
          </a:xfrm>
          <a:prstGeom prst="rect">
            <a:avLst/>
          </a:prstGeom>
          <a:noFill/>
        </p:spPr>
        <p:txBody>
          <a:bodyPr wrap="square" rtlCol="0">
            <a:spAutoFit/>
          </a:bodyPr>
          <a:lstStyle/>
          <a:p>
            <a:endParaRPr lang="en-US" sz="1800" dirty="0"/>
          </a:p>
          <a:p>
            <a:endParaRPr lang="en-US" sz="1800" dirty="0"/>
          </a:p>
        </p:txBody>
      </p:sp>
      <p:sp>
        <p:nvSpPr>
          <p:cNvPr id="5" name="Title 1">
            <a:extLst>
              <a:ext uri="{FF2B5EF4-FFF2-40B4-BE49-F238E27FC236}">
                <a16:creationId xmlns:a16="http://schemas.microsoft.com/office/drawing/2014/main" id="{574C2A23-2E98-438B-AB59-E7DCD58986C3}"/>
              </a:ext>
            </a:extLst>
          </p:cNvPr>
          <p:cNvSpPr txBox="1">
            <a:spLocks/>
          </p:cNvSpPr>
          <p:nvPr/>
        </p:nvSpPr>
        <p:spPr>
          <a:xfrm>
            <a:off x="0" y="168493"/>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Class Placement</a:t>
            </a:r>
          </a:p>
          <a:p>
            <a:endParaRPr lang="en-US" sz="2400" dirty="0"/>
          </a:p>
        </p:txBody>
      </p:sp>
      <p:pic>
        <p:nvPicPr>
          <p:cNvPr id="7" name="Picture 6">
            <a:extLst>
              <a:ext uri="{FF2B5EF4-FFF2-40B4-BE49-F238E27FC236}">
                <a16:creationId xmlns:a16="http://schemas.microsoft.com/office/drawing/2014/main" id="{504C31C1-9235-4B01-9CD9-2729D6513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894" y="759185"/>
            <a:ext cx="8520544" cy="5339629"/>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5BD4436A-2FA1-4978-9C91-AB172D4B6822}"/>
              </a:ext>
            </a:extLst>
          </p:cNvPr>
          <p:cNvSpPr/>
          <p:nvPr/>
        </p:nvSpPr>
        <p:spPr>
          <a:xfrm>
            <a:off x="6348533" y="4969565"/>
            <a:ext cx="682390" cy="1129249"/>
          </a:xfrm>
          <a:prstGeom prst="ellipse">
            <a:avLst/>
          </a:prstGeom>
          <a:noFill/>
          <a:ln w="76200">
            <a:solidFill>
              <a:schemeClr val="accent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88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extBox 3"/>
          <p:cNvSpPr txBox="1"/>
          <p:nvPr/>
        </p:nvSpPr>
        <p:spPr>
          <a:xfrm>
            <a:off x="443562" y="1800664"/>
            <a:ext cx="8256876" cy="646331"/>
          </a:xfrm>
          <a:prstGeom prst="rect">
            <a:avLst/>
          </a:prstGeom>
          <a:noFill/>
        </p:spPr>
        <p:txBody>
          <a:bodyPr wrap="square" rtlCol="0">
            <a:spAutoFit/>
          </a:bodyPr>
          <a:lstStyle/>
          <a:p>
            <a:endParaRPr lang="en-US" sz="1800" dirty="0"/>
          </a:p>
          <a:p>
            <a:endParaRPr lang="en-US" sz="1800" dirty="0"/>
          </a:p>
        </p:txBody>
      </p:sp>
      <p:sp>
        <p:nvSpPr>
          <p:cNvPr id="5" name="Title 1">
            <a:extLst>
              <a:ext uri="{FF2B5EF4-FFF2-40B4-BE49-F238E27FC236}">
                <a16:creationId xmlns:a16="http://schemas.microsoft.com/office/drawing/2014/main" id="{574C2A23-2E98-438B-AB59-E7DCD58986C3}"/>
              </a:ext>
            </a:extLst>
          </p:cNvPr>
          <p:cNvSpPr txBox="1">
            <a:spLocks/>
          </p:cNvSpPr>
          <p:nvPr/>
        </p:nvSpPr>
        <p:spPr>
          <a:xfrm>
            <a:off x="0" y="359606"/>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a:t>
            </a:r>
            <a:r>
              <a:rPr lang="en-US" sz="2800" b="1" u="sng" dirty="0" err="1">
                <a:solidFill>
                  <a:srgbClr val="ED7D31"/>
                </a:solidFill>
              </a:rPr>
              <a:t>REady</a:t>
            </a:r>
            <a:endParaRPr lang="en-US" sz="2800" b="1" u="sng" dirty="0">
              <a:solidFill>
                <a:srgbClr val="ED7D31"/>
              </a:solidFill>
            </a:endParaRPr>
          </a:p>
          <a:p>
            <a:endParaRPr lang="en-US" sz="2400" dirty="0"/>
          </a:p>
        </p:txBody>
      </p:sp>
      <p:pic>
        <p:nvPicPr>
          <p:cNvPr id="3" name="Picture 2">
            <a:extLst>
              <a:ext uri="{FF2B5EF4-FFF2-40B4-BE49-F238E27FC236}">
                <a16:creationId xmlns:a16="http://schemas.microsoft.com/office/drawing/2014/main" id="{20A86250-88CE-4C7E-B63E-6F16E1E78C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6318" y="1562645"/>
            <a:ext cx="8765757" cy="3939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2588813"/>
      </p:ext>
    </p:extLst>
  </p:cSld>
  <p:clrMapOvr>
    <a:overrideClrMapping bg1="lt1" tx1="dk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562" y="1800664"/>
            <a:ext cx="8256876" cy="646331"/>
          </a:xfrm>
          <a:prstGeom prst="rect">
            <a:avLst/>
          </a:prstGeom>
          <a:noFill/>
        </p:spPr>
        <p:txBody>
          <a:bodyPr wrap="square" rtlCol="0">
            <a:spAutoFit/>
          </a:bodyPr>
          <a:lstStyle/>
          <a:p>
            <a:endParaRPr lang="en-US" sz="1800" dirty="0"/>
          </a:p>
          <a:p>
            <a:endParaRPr lang="en-US" sz="1800" dirty="0"/>
          </a:p>
        </p:txBody>
      </p:sp>
      <p:sp>
        <p:nvSpPr>
          <p:cNvPr id="5" name="Title 1">
            <a:extLst>
              <a:ext uri="{FF2B5EF4-FFF2-40B4-BE49-F238E27FC236}">
                <a16:creationId xmlns:a16="http://schemas.microsoft.com/office/drawing/2014/main" id="{574C2A23-2E98-438B-AB59-E7DCD58986C3}"/>
              </a:ext>
            </a:extLst>
          </p:cNvPr>
          <p:cNvSpPr txBox="1">
            <a:spLocks/>
          </p:cNvSpPr>
          <p:nvPr/>
        </p:nvSpPr>
        <p:spPr>
          <a:xfrm>
            <a:off x="-108757" y="226256"/>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Ready Scores</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EBF77972-A2B5-4A8F-B9DA-0F90DFD1A3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757" y="1353137"/>
            <a:ext cx="8926486" cy="34576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4772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562" y="1800664"/>
            <a:ext cx="8256876" cy="646331"/>
          </a:xfrm>
          <a:prstGeom prst="rect">
            <a:avLst/>
          </a:prstGeom>
          <a:noFill/>
        </p:spPr>
        <p:txBody>
          <a:bodyPr wrap="square" rtlCol="0">
            <a:spAutoFit/>
          </a:bodyPr>
          <a:lstStyle/>
          <a:p>
            <a:endParaRPr lang="en-US" sz="1800" dirty="0"/>
          </a:p>
          <a:p>
            <a:endParaRPr lang="en-US" sz="1800" dirty="0"/>
          </a:p>
        </p:txBody>
      </p:sp>
      <p:sp>
        <p:nvSpPr>
          <p:cNvPr id="5" name="Title 1">
            <a:extLst>
              <a:ext uri="{FF2B5EF4-FFF2-40B4-BE49-F238E27FC236}">
                <a16:creationId xmlns:a16="http://schemas.microsoft.com/office/drawing/2014/main" id="{574C2A23-2E98-438B-AB59-E7DCD58986C3}"/>
              </a:ext>
            </a:extLst>
          </p:cNvPr>
          <p:cNvSpPr txBox="1">
            <a:spLocks/>
          </p:cNvSpPr>
          <p:nvPr/>
        </p:nvSpPr>
        <p:spPr>
          <a:xfrm>
            <a:off x="0" y="321506"/>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Ready Scores</a:t>
            </a:r>
          </a:p>
          <a:p>
            <a:endParaRPr lang="en-US" sz="2400" dirty="0"/>
          </a:p>
        </p:txBody>
      </p:sp>
      <p:pic>
        <p:nvPicPr>
          <p:cNvPr id="3" name="Picture 2">
            <a:extLst>
              <a:ext uri="{FF2B5EF4-FFF2-40B4-BE49-F238E27FC236}">
                <a16:creationId xmlns:a16="http://schemas.microsoft.com/office/drawing/2014/main" id="{20A86250-88CE-4C7E-B63E-6F16E1E78C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1694020"/>
            <a:ext cx="8882871" cy="83653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EF7DD12-6D84-49B7-95C1-191ED896519D}"/>
              </a:ext>
            </a:extLst>
          </p:cNvPr>
          <p:cNvSpPr txBox="1"/>
          <p:nvPr/>
        </p:nvSpPr>
        <p:spPr>
          <a:xfrm>
            <a:off x="517208" y="3031743"/>
            <a:ext cx="8109585" cy="2585323"/>
          </a:xfrm>
          <a:prstGeom prst="rect">
            <a:avLst/>
          </a:prstGeom>
          <a:noFill/>
        </p:spPr>
        <p:txBody>
          <a:bodyPr wrap="square" rtlCol="0">
            <a:spAutoFit/>
          </a:bodyPr>
          <a:lstStyle/>
          <a:p>
            <a:pPr marL="214313" indent="-214313">
              <a:buFont typeface="Arial" panose="020B0604020202020204" pitchFamily="34" charset="0"/>
              <a:buChar char="•"/>
            </a:pPr>
            <a:r>
              <a:rPr lang="en-US" sz="1800" dirty="0"/>
              <a:t>Not Likely to Pass – Aztec coursework, textbooks</a:t>
            </a:r>
            <a:br>
              <a:rPr lang="en-US" sz="1800" dirty="0"/>
            </a:br>
            <a:endParaRPr lang="en-US" sz="1800" dirty="0"/>
          </a:p>
          <a:p>
            <a:pPr marL="214313" indent="-214313">
              <a:buFont typeface="Arial" panose="020B0604020202020204" pitchFamily="34" charset="0"/>
              <a:buChar char="•"/>
            </a:pPr>
            <a:r>
              <a:rPr lang="en-US" sz="1800" dirty="0"/>
              <a:t>Too Close to Call – Aztec coursework, textbooks</a:t>
            </a:r>
            <a:br>
              <a:rPr lang="en-US" sz="1800" dirty="0"/>
            </a:br>
            <a:endParaRPr lang="en-US" sz="1800" dirty="0"/>
          </a:p>
          <a:p>
            <a:pPr marL="214313" indent="-214313">
              <a:buFont typeface="Arial" panose="020B0604020202020204" pitchFamily="34" charset="0"/>
              <a:buChar char="•"/>
            </a:pPr>
            <a:r>
              <a:rPr lang="en-US" sz="1800" dirty="0"/>
              <a:t>Likely to Pass </a:t>
            </a:r>
            <a:br>
              <a:rPr lang="en-US" sz="1800" dirty="0"/>
            </a:br>
            <a:endParaRPr lang="en-US" sz="1800" dirty="0"/>
          </a:p>
          <a:p>
            <a:pPr marL="557213" lvl="1" indent="-214313">
              <a:buFont typeface="Arial" panose="020B0604020202020204" pitchFamily="34" charset="0"/>
              <a:buChar char="•"/>
            </a:pPr>
            <a:r>
              <a:rPr lang="en-US" sz="1800" dirty="0"/>
              <a:t>150+ – GED Flash and/or Play</a:t>
            </a:r>
            <a:br>
              <a:rPr lang="en-US" sz="1800" dirty="0"/>
            </a:br>
            <a:endParaRPr lang="en-US" sz="1800" dirty="0"/>
          </a:p>
          <a:p>
            <a:pPr marL="557213" lvl="1" indent="-214313">
              <a:buFont typeface="Arial" panose="020B0604020202020204" pitchFamily="34" charset="0"/>
              <a:buChar char="•"/>
            </a:pPr>
            <a:r>
              <a:rPr lang="en-US" sz="1800" dirty="0"/>
              <a:t>145-150 – GED Flash/Play or lessons from the Score Report</a:t>
            </a:r>
          </a:p>
        </p:txBody>
      </p:sp>
      <p:sp>
        <p:nvSpPr>
          <p:cNvPr id="7" name="Oval 6">
            <a:extLst>
              <a:ext uri="{FF2B5EF4-FFF2-40B4-BE49-F238E27FC236}">
                <a16:creationId xmlns:a16="http://schemas.microsoft.com/office/drawing/2014/main" id="{553D2C67-A4F4-432B-BD4E-6E86E586FA5E}"/>
              </a:ext>
            </a:extLst>
          </p:cNvPr>
          <p:cNvSpPr/>
          <p:nvPr/>
        </p:nvSpPr>
        <p:spPr>
          <a:xfrm>
            <a:off x="698318" y="2101633"/>
            <a:ext cx="1151467" cy="346249"/>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8" name="Oval 7">
            <a:extLst>
              <a:ext uri="{FF2B5EF4-FFF2-40B4-BE49-F238E27FC236}">
                <a16:creationId xmlns:a16="http://schemas.microsoft.com/office/drawing/2014/main" id="{0CDC8CEE-A718-4CA7-9952-48D49E83FCF6}"/>
              </a:ext>
            </a:extLst>
          </p:cNvPr>
          <p:cNvSpPr/>
          <p:nvPr/>
        </p:nvSpPr>
        <p:spPr>
          <a:xfrm>
            <a:off x="3076575" y="2101632"/>
            <a:ext cx="1151467" cy="346249"/>
          </a:xfrm>
          <a:prstGeom prst="ellipse">
            <a:avLst/>
          </a:prstGeom>
          <a:noFill/>
          <a:ln w="76200">
            <a:solidFill>
              <a:srgbClr val="FBBB0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9" name="Oval 8">
            <a:extLst>
              <a:ext uri="{FF2B5EF4-FFF2-40B4-BE49-F238E27FC236}">
                <a16:creationId xmlns:a16="http://schemas.microsoft.com/office/drawing/2014/main" id="{609EF45B-DCAD-4C29-A953-B697920D3D1C}"/>
              </a:ext>
            </a:extLst>
          </p:cNvPr>
          <p:cNvSpPr/>
          <p:nvPr/>
        </p:nvSpPr>
        <p:spPr>
          <a:xfrm>
            <a:off x="6294846" y="2101632"/>
            <a:ext cx="1151467" cy="346249"/>
          </a:xfrm>
          <a:prstGeom prst="ellipse">
            <a:avLst/>
          </a:prstGeom>
          <a:noFill/>
          <a:ln w="76200">
            <a:solidFill>
              <a:srgbClr val="00C10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562" y="1800664"/>
            <a:ext cx="8256876" cy="646331"/>
          </a:xfrm>
          <a:prstGeom prst="rect">
            <a:avLst/>
          </a:prstGeom>
          <a:noFill/>
        </p:spPr>
        <p:txBody>
          <a:bodyPr wrap="square" rtlCol="0">
            <a:spAutoFit/>
          </a:bodyPr>
          <a:lstStyle/>
          <a:p>
            <a:endParaRPr lang="en-US" sz="1800" dirty="0"/>
          </a:p>
          <a:p>
            <a:endParaRPr lang="en-US" sz="1800" dirty="0"/>
          </a:p>
        </p:txBody>
      </p:sp>
      <p:sp>
        <p:nvSpPr>
          <p:cNvPr id="5" name="Title 1">
            <a:extLst>
              <a:ext uri="{FF2B5EF4-FFF2-40B4-BE49-F238E27FC236}">
                <a16:creationId xmlns:a16="http://schemas.microsoft.com/office/drawing/2014/main" id="{574C2A23-2E98-438B-AB59-E7DCD58986C3}"/>
              </a:ext>
            </a:extLst>
          </p:cNvPr>
          <p:cNvSpPr txBox="1">
            <a:spLocks/>
          </p:cNvSpPr>
          <p:nvPr/>
        </p:nvSpPr>
        <p:spPr>
          <a:xfrm>
            <a:off x="0" y="302456"/>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PLAY: when should it be implemented</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0307F235-094E-451A-A59C-FA3E84BF729F}"/>
              </a:ext>
            </a:extLst>
          </p:cNvPr>
          <p:cNvSpPr txBox="1"/>
          <p:nvPr/>
        </p:nvSpPr>
        <p:spPr>
          <a:xfrm>
            <a:off x="443562" y="861678"/>
            <a:ext cx="8109585" cy="5693866"/>
          </a:xfrm>
          <a:prstGeom prst="rect">
            <a:avLst/>
          </a:prstGeom>
          <a:noFill/>
        </p:spPr>
        <p:txBody>
          <a:bodyPr wrap="square" rtlCol="0">
            <a:spAutoFit/>
          </a:bodyPr>
          <a:lstStyle/>
          <a:p>
            <a:pPr marL="214313" indent="-214313">
              <a:buFont typeface="Arial" panose="020B0604020202020204" pitchFamily="34" charset="0"/>
              <a:buChar char="•"/>
            </a:pPr>
            <a:r>
              <a:rPr lang="en-US" sz="2800" dirty="0"/>
              <a:t>Direct Instruction</a:t>
            </a:r>
          </a:p>
          <a:p>
            <a:pPr marL="557213" lvl="1" indent="-214313">
              <a:buFont typeface="Arial" panose="020B0604020202020204" pitchFamily="34" charset="0"/>
              <a:buChar char="•"/>
            </a:pPr>
            <a:r>
              <a:rPr lang="en-US" sz="2800" dirty="0"/>
              <a:t>Before Instruction – Anticipatory Set (in class or as homework)</a:t>
            </a:r>
          </a:p>
          <a:p>
            <a:pPr marL="557213" lvl="1" indent="-214313">
              <a:buFont typeface="Arial" panose="020B0604020202020204" pitchFamily="34" charset="0"/>
              <a:buChar char="•"/>
            </a:pPr>
            <a:r>
              <a:rPr lang="en-US" sz="2800" dirty="0"/>
              <a:t>After Direct Instruction – Post-Instruction review (in class or as homework)</a:t>
            </a:r>
          </a:p>
          <a:p>
            <a:pPr marL="557213" lvl="1" indent="-214313">
              <a:buFont typeface="Arial" panose="020B0604020202020204" pitchFamily="34" charset="0"/>
              <a:buChar char="•"/>
            </a:pPr>
            <a:endParaRPr lang="en-US" sz="2800" dirty="0"/>
          </a:p>
          <a:p>
            <a:pPr marL="214313" indent="-214313">
              <a:buFont typeface="Arial" panose="020B0604020202020204" pitchFamily="34" charset="0"/>
              <a:buChar char="•"/>
            </a:pPr>
            <a:r>
              <a:rPr lang="en-US" sz="2800" dirty="0"/>
              <a:t>Remote Instruction</a:t>
            </a:r>
          </a:p>
          <a:p>
            <a:pPr marL="557213" lvl="1" indent="-214313">
              <a:buFont typeface="Arial" panose="020B0604020202020204" pitchFamily="34" charset="0"/>
              <a:buChar char="•"/>
            </a:pPr>
            <a:r>
              <a:rPr lang="en-US" sz="2800" dirty="0"/>
              <a:t>Anticipatory Set</a:t>
            </a:r>
          </a:p>
          <a:p>
            <a:pPr marL="557213" lvl="1" indent="-214313">
              <a:buFont typeface="Arial" panose="020B0604020202020204" pitchFamily="34" charset="0"/>
              <a:buChar char="•"/>
            </a:pPr>
            <a:r>
              <a:rPr lang="en-US" sz="2800" dirty="0"/>
              <a:t>Post-Instruction</a:t>
            </a:r>
          </a:p>
          <a:p>
            <a:pPr marL="557213" lvl="1" indent="-214313">
              <a:buFont typeface="Arial" panose="020B0604020202020204" pitchFamily="34" charset="0"/>
              <a:buChar char="•"/>
            </a:pPr>
            <a:r>
              <a:rPr lang="en-US" sz="2800" dirty="0"/>
              <a:t>Gap Filler</a:t>
            </a:r>
          </a:p>
          <a:p>
            <a:pPr marL="557213" lvl="1" indent="-214313">
              <a:buFont typeface="Arial" panose="020B0604020202020204" pitchFamily="34" charset="0"/>
              <a:buChar char="•"/>
            </a:pPr>
            <a:r>
              <a:rPr lang="en-US" sz="2800" dirty="0"/>
              <a:t>Review</a:t>
            </a:r>
          </a:p>
          <a:p>
            <a:pPr marL="557213" lvl="1" indent="-214313">
              <a:buFont typeface="Arial" panose="020B0604020202020204" pitchFamily="34" charset="0"/>
              <a:buChar char="•"/>
            </a:pPr>
            <a:r>
              <a:rPr lang="en-US" sz="2800" dirty="0"/>
              <a:t>Refresh</a:t>
            </a:r>
            <a:br>
              <a:rPr lang="en-US" sz="2800" dirty="0"/>
            </a:br>
            <a:endParaRPr lang="en-US" sz="2800" dirty="0"/>
          </a:p>
        </p:txBody>
      </p:sp>
    </p:spTree>
    <p:extLst>
      <p:ext uri="{BB962C8B-B14F-4D97-AF65-F5344CB8AC3E}">
        <p14:creationId xmlns:p14="http://schemas.microsoft.com/office/powerpoint/2010/main" val="354189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5"/>
        <p:cNvGrpSpPr/>
        <p:nvPr/>
      </p:nvGrpSpPr>
      <p:grpSpPr>
        <a:xfrm>
          <a:off x="0" y="0"/>
          <a:ext cx="0" cy="0"/>
          <a:chOff x="0" y="0"/>
          <a:chExt cx="0" cy="0"/>
        </a:xfrm>
      </p:grpSpPr>
      <p:sp>
        <p:nvSpPr>
          <p:cNvPr id="176" name="Google Shape;176;p2"/>
          <p:cNvSpPr txBox="1">
            <a:spLocks noGrp="1"/>
          </p:cNvSpPr>
          <p:nvPr>
            <p:ph type="body" idx="2"/>
          </p:nvPr>
        </p:nvSpPr>
        <p:spPr>
          <a:xfrm>
            <a:off x="492125" y="1349461"/>
            <a:ext cx="8159750" cy="1744980"/>
          </a:xfrm>
          <a:prstGeom prst="rect">
            <a:avLst/>
          </a:prstGeom>
          <a:noFill/>
          <a:ln>
            <a:noFill/>
          </a:ln>
        </p:spPr>
        <p:txBody>
          <a:bodyPr spcFirstLastPara="1" wrap="square" lIns="0" tIns="0" rIns="0" bIns="0" anchor="b" anchorCtr="0">
            <a:noAutofit/>
          </a:bodyPr>
          <a:lstStyle/>
          <a:p>
            <a:pPr marL="0">
              <a:lnSpc>
                <a:spcPct val="107000"/>
              </a:lnSpc>
              <a:spcBef>
                <a:spcPts val="0"/>
              </a:spcBef>
              <a:spcAft>
                <a:spcPts val="800"/>
              </a:spcAft>
            </a:pPr>
            <a:r>
              <a:rPr lang="en-US" sz="4400" dirty="0"/>
              <a:t>Increase Student Scores and Engagement: </a:t>
            </a:r>
          </a:p>
          <a:p>
            <a:pPr marL="0">
              <a:lnSpc>
                <a:spcPct val="107000"/>
              </a:lnSpc>
              <a:spcBef>
                <a:spcPts val="0"/>
              </a:spcBef>
              <a:spcAft>
                <a:spcPts val="800"/>
              </a:spcAft>
            </a:pPr>
            <a:r>
              <a:rPr lang="en-US" sz="4400" dirty="0">
                <a:effectLst/>
                <a:latin typeface="Rockwell" panose="02060603020205020403" pitchFamily="18" charset="0"/>
                <a:ea typeface="Calibri" panose="020F0502020204030204" pitchFamily="34" charset="0"/>
                <a:cs typeface="Times New Roman" panose="02020603050405020304" pitchFamily="18" charset="0"/>
              </a:rPr>
              <a:t>GED </a:t>
            </a:r>
            <a:r>
              <a:rPr lang="en-US" sz="4400" dirty="0">
                <a:latin typeface="Rockwell" panose="02060603020205020403" pitchFamily="18" charset="0"/>
                <a:ea typeface="Calibri" panose="020F0502020204030204" pitchFamily="34" charset="0"/>
                <a:cs typeface="Times New Roman" panose="02020603050405020304" pitchFamily="18" charset="0"/>
              </a:rPr>
              <a:t>Play and GED Flash</a:t>
            </a:r>
            <a:endParaRPr lang="en-US" sz="4400" dirty="0">
              <a:effectLst/>
              <a:latin typeface="Rockwell" panose="02060603020205020403" pitchFamily="18" charset="0"/>
              <a:ea typeface="Calibri" panose="020F0502020204030204" pitchFamily="34" charset="0"/>
              <a:cs typeface="Times New Roman" panose="02020603050405020304" pitchFamily="18" charset="0"/>
            </a:endParaRPr>
          </a:p>
        </p:txBody>
      </p:sp>
      <p:sp>
        <p:nvSpPr>
          <p:cNvPr id="177" name="Google Shape;177;p2"/>
          <p:cNvSpPr txBox="1">
            <a:spLocks noGrp="1"/>
          </p:cNvSpPr>
          <p:nvPr>
            <p:ph type="subTitle" idx="1"/>
          </p:nvPr>
        </p:nvSpPr>
        <p:spPr>
          <a:xfrm>
            <a:off x="492125" y="3912377"/>
            <a:ext cx="8159750" cy="1350083"/>
          </a:xfrm>
          <a:prstGeom prst="rect">
            <a:avLst/>
          </a:prstGeom>
          <a:solidFill>
            <a:schemeClr val="accent6"/>
          </a:solidFill>
          <a:ln>
            <a:noFill/>
          </a:ln>
        </p:spPr>
        <p:txBody>
          <a:bodyPr spcFirstLastPara="1" wrap="square" lIns="182875" tIns="91425" rIns="182875" bIns="91425" anchor="ctr" anchorCtr="0">
            <a:spAutoFit/>
          </a:bodyPr>
          <a:lstStyle/>
          <a:p>
            <a:pPr marL="0" lvl="0" indent="0" algn="ctr" rtl="0">
              <a:lnSpc>
                <a:spcPct val="90000"/>
              </a:lnSpc>
              <a:spcBef>
                <a:spcPts val="0"/>
              </a:spcBef>
              <a:spcAft>
                <a:spcPts val="0"/>
              </a:spcAft>
              <a:buSzPts val="2640"/>
              <a:buNone/>
            </a:pPr>
            <a:r>
              <a:rPr lang="en-US" sz="2400" b="1" dirty="0"/>
              <a:t>A Tuesdays for Teachers Webinar </a:t>
            </a:r>
            <a:endParaRPr dirty="0"/>
          </a:p>
          <a:p>
            <a:pPr marL="0" lvl="0" indent="0" algn="ctr" rtl="0">
              <a:lnSpc>
                <a:spcPct val="90000"/>
              </a:lnSpc>
              <a:spcBef>
                <a:spcPts val="750"/>
              </a:spcBef>
              <a:spcAft>
                <a:spcPts val="0"/>
              </a:spcAft>
              <a:buSzPts val="2640"/>
              <a:buNone/>
            </a:pPr>
            <a:r>
              <a:rPr lang="en-US" sz="2400" b="1" dirty="0"/>
              <a:t>by the GED Testing Service</a:t>
            </a:r>
            <a:r>
              <a:rPr lang="en-US" sz="2400" b="1" baseline="30000" dirty="0"/>
              <a:t>®</a:t>
            </a:r>
          </a:p>
          <a:p>
            <a:pPr marL="0" lvl="0" indent="0" algn="ctr" rtl="0">
              <a:lnSpc>
                <a:spcPct val="90000"/>
              </a:lnSpc>
              <a:spcBef>
                <a:spcPts val="750"/>
              </a:spcBef>
              <a:spcAft>
                <a:spcPts val="0"/>
              </a:spcAft>
              <a:buSzPts val="2640"/>
              <a:buNone/>
            </a:pPr>
            <a:r>
              <a:rPr lang="en-US" sz="3200" b="1" baseline="30000" dirty="0"/>
              <a:t>June 15, 2021</a:t>
            </a:r>
            <a:endParaRPr sz="3200" baseline="30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Chevron 2">
            <a:extLst>
              <a:ext uri="{FF2B5EF4-FFF2-40B4-BE49-F238E27FC236}">
                <a16:creationId xmlns:a16="http://schemas.microsoft.com/office/drawing/2014/main" id="{C353E366-6990-4EC5-BCC9-C9BFD320FD25}"/>
              </a:ext>
            </a:extLst>
          </p:cNvPr>
          <p:cNvSpPr/>
          <p:nvPr/>
        </p:nvSpPr>
        <p:spPr>
          <a:xfrm>
            <a:off x="6829425" y="2442613"/>
            <a:ext cx="671513" cy="1071563"/>
          </a:xfrm>
          <a:prstGeom prst="chevron">
            <a:avLst>
              <a:gd name="adj" fmla="val 84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4" name="Arrow: Pentagon 3">
            <a:extLst>
              <a:ext uri="{FF2B5EF4-FFF2-40B4-BE49-F238E27FC236}">
                <a16:creationId xmlns:a16="http://schemas.microsoft.com/office/drawing/2014/main" id="{DA33D3E7-A76A-483E-8E84-047CD403F442}"/>
              </a:ext>
            </a:extLst>
          </p:cNvPr>
          <p:cNvSpPr/>
          <p:nvPr/>
        </p:nvSpPr>
        <p:spPr>
          <a:xfrm>
            <a:off x="1228725" y="2140744"/>
            <a:ext cx="6686550" cy="1985963"/>
          </a:xfrm>
          <a:prstGeom prst="homePlate">
            <a:avLst/>
          </a:prstGeom>
          <a:gradFill flip="none" rotWithShape="1">
            <a:gsLst>
              <a:gs pos="0">
                <a:schemeClr val="accent1">
                  <a:lumMod val="20000"/>
                  <a:lumOff val="80000"/>
                </a:schemeClr>
              </a:gs>
              <a:gs pos="50000">
                <a:srgbClr val="002856"/>
              </a:gs>
              <a:gs pos="100000">
                <a:srgbClr val="002856"/>
              </a:gs>
            </a:gsLst>
            <a:lin ang="10800000" scaled="1"/>
            <a:tileRect/>
          </a:gradFill>
          <a:effectLst>
            <a:outerShdw blurRad="50800" dist="63500" dir="8100000" algn="tr" rotWithShape="0">
              <a:prstClr val="black">
                <a:alpha val="40000"/>
              </a:prstClr>
            </a:outerShdw>
            <a:reflection endPos="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cap="small" dirty="0">
                <a:ln>
                  <a:solidFill>
                    <a:srgbClr val="EC7700"/>
                  </a:solidFill>
                </a:ln>
              </a:rPr>
              <a:t>The Student View </a:t>
            </a:r>
            <a:br>
              <a:rPr lang="en-US" sz="4050" b="1" cap="small" dirty="0">
                <a:ln>
                  <a:solidFill>
                    <a:srgbClr val="EC7700"/>
                  </a:solidFill>
                </a:ln>
              </a:rPr>
            </a:br>
            <a:r>
              <a:rPr lang="en-US" sz="4050" b="1" cap="small" dirty="0">
                <a:ln>
                  <a:solidFill>
                    <a:srgbClr val="EC7700"/>
                  </a:solidFill>
                </a:ln>
              </a:rPr>
              <a:t>of GED Flash</a:t>
            </a:r>
            <a:endParaRPr lang="en-US" sz="4050" b="1" i="1" cap="small" dirty="0">
              <a:ln>
                <a:solidFill>
                  <a:srgbClr val="EC7700"/>
                </a:solidFill>
              </a:ln>
            </a:endParaRPr>
          </a:p>
        </p:txBody>
      </p:sp>
    </p:spTree>
    <p:extLst>
      <p:ext uri="{BB962C8B-B14F-4D97-AF65-F5344CB8AC3E}">
        <p14:creationId xmlns:p14="http://schemas.microsoft.com/office/powerpoint/2010/main" val="307163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73FFE6-902F-463E-921D-9DEB8D1CDC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739" y="1552575"/>
            <a:ext cx="8892524" cy="3886201"/>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574C2A23-2E98-438B-AB59-E7DCD58986C3}"/>
              </a:ext>
            </a:extLst>
          </p:cNvPr>
          <p:cNvSpPr txBox="1">
            <a:spLocks/>
          </p:cNvSpPr>
          <p:nvPr/>
        </p:nvSpPr>
        <p:spPr>
          <a:xfrm>
            <a:off x="0" y="361346"/>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Question</a:t>
            </a:r>
          </a:p>
          <a:p>
            <a:endParaRPr lang="en-US" sz="2400" dirty="0"/>
          </a:p>
        </p:txBody>
      </p:sp>
      <p:sp>
        <p:nvSpPr>
          <p:cNvPr id="11" name="Oval 10">
            <a:extLst>
              <a:ext uri="{FF2B5EF4-FFF2-40B4-BE49-F238E27FC236}">
                <a16:creationId xmlns:a16="http://schemas.microsoft.com/office/drawing/2014/main" id="{46242667-7150-40B7-9A95-6661BF682106}"/>
              </a:ext>
            </a:extLst>
          </p:cNvPr>
          <p:cNvSpPr/>
          <p:nvPr/>
        </p:nvSpPr>
        <p:spPr>
          <a:xfrm>
            <a:off x="125739" y="4026530"/>
            <a:ext cx="1274437" cy="297821"/>
          </a:xfrm>
          <a:prstGeom prst="ellipse">
            <a:avLst/>
          </a:prstGeom>
          <a:noFill/>
          <a:ln w="76200">
            <a:solidFill>
              <a:schemeClr val="accent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dirty="0"/>
          </a:p>
        </p:txBody>
      </p:sp>
      <p:cxnSp>
        <p:nvCxnSpPr>
          <p:cNvPr id="15" name="Straight Arrow Connector 14">
            <a:extLst>
              <a:ext uri="{FF2B5EF4-FFF2-40B4-BE49-F238E27FC236}">
                <a16:creationId xmlns:a16="http://schemas.microsoft.com/office/drawing/2014/main" id="{FCF77D3B-1027-4826-81E1-71DF6ADF89B3}"/>
              </a:ext>
            </a:extLst>
          </p:cNvPr>
          <p:cNvCxnSpPr>
            <a:cxnSpLocks/>
          </p:cNvCxnSpPr>
          <p:nvPr/>
        </p:nvCxnSpPr>
        <p:spPr>
          <a:xfrm rot="2700000" flipV="1">
            <a:off x="6684998" y="2046322"/>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7" name="Oval 16">
            <a:extLst>
              <a:ext uri="{FF2B5EF4-FFF2-40B4-BE49-F238E27FC236}">
                <a16:creationId xmlns:a16="http://schemas.microsoft.com/office/drawing/2014/main" id="{3B57B677-87A2-4B44-AE63-0DF901B76DF2}"/>
              </a:ext>
            </a:extLst>
          </p:cNvPr>
          <p:cNvSpPr/>
          <p:nvPr/>
        </p:nvSpPr>
        <p:spPr>
          <a:xfrm>
            <a:off x="3000376" y="1834828"/>
            <a:ext cx="2895599" cy="386627"/>
          </a:xfrm>
          <a:prstGeom prst="ellipse">
            <a:avLst/>
          </a:prstGeom>
          <a:noFill/>
          <a:ln w="76200">
            <a:solidFill>
              <a:schemeClr val="accent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dirty="0"/>
          </a:p>
        </p:txBody>
      </p:sp>
      <p:cxnSp>
        <p:nvCxnSpPr>
          <p:cNvPr id="18" name="Straight Arrow Connector 17">
            <a:extLst>
              <a:ext uri="{FF2B5EF4-FFF2-40B4-BE49-F238E27FC236}">
                <a16:creationId xmlns:a16="http://schemas.microsoft.com/office/drawing/2014/main" id="{B7BB016F-0FA7-4C3B-AD4C-6E4A4D1F80ED}"/>
              </a:ext>
            </a:extLst>
          </p:cNvPr>
          <p:cNvCxnSpPr>
            <a:cxnSpLocks/>
          </p:cNvCxnSpPr>
          <p:nvPr/>
        </p:nvCxnSpPr>
        <p:spPr>
          <a:xfrm rot="2700000" flipV="1">
            <a:off x="7374263" y="2046322"/>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E4F62003-4443-4B2D-9A10-C9E4B7E070B6}"/>
              </a:ext>
            </a:extLst>
          </p:cNvPr>
          <p:cNvCxnSpPr>
            <a:cxnSpLocks/>
          </p:cNvCxnSpPr>
          <p:nvPr/>
        </p:nvCxnSpPr>
        <p:spPr>
          <a:xfrm rot="2700000" flipV="1">
            <a:off x="8023006" y="2046322"/>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C0E9F042-572B-41E8-B50E-C61D19B06EBC}"/>
              </a:ext>
            </a:extLst>
          </p:cNvPr>
          <p:cNvCxnSpPr>
            <a:cxnSpLocks/>
          </p:cNvCxnSpPr>
          <p:nvPr/>
        </p:nvCxnSpPr>
        <p:spPr>
          <a:xfrm rot="2700000" flipV="1">
            <a:off x="4198973" y="2516753"/>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3" name="Right Bracket 2">
            <a:extLst>
              <a:ext uri="{FF2B5EF4-FFF2-40B4-BE49-F238E27FC236}">
                <a16:creationId xmlns:a16="http://schemas.microsoft.com/office/drawing/2014/main" id="{C8C47426-C934-4729-9C63-C79A5A454B1B}"/>
              </a:ext>
            </a:extLst>
          </p:cNvPr>
          <p:cNvSpPr/>
          <p:nvPr/>
        </p:nvSpPr>
        <p:spPr>
          <a:xfrm>
            <a:off x="1220498" y="2740453"/>
            <a:ext cx="104775" cy="1232946"/>
          </a:xfrm>
          <a:prstGeom prst="rightBracket">
            <a:avLst/>
          </a:prstGeom>
          <a:ln w="76200">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050"/>
          </a:p>
        </p:txBody>
      </p:sp>
      <p:cxnSp>
        <p:nvCxnSpPr>
          <p:cNvPr id="14" name="Straight Arrow Connector 13">
            <a:extLst>
              <a:ext uri="{FF2B5EF4-FFF2-40B4-BE49-F238E27FC236}">
                <a16:creationId xmlns:a16="http://schemas.microsoft.com/office/drawing/2014/main" id="{7F0E67A5-63F0-48C8-984A-944F5959BAE5}"/>
              </a:ext>
            </a:extLst>
          </p:cNvPr>
          <p:cNvCxnSpPr>
            <a:cxnSpLocks/>
          </p:cNvCxnSpPr>
          <p:nvPr/>
        </p:nvCxnSpPr>
        <p:spPr>
          <a:xfrm rot="18900000" flipH="1" flipV="1">
            <a:off x="876046" y="5325266"/>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5575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DF8BE-C361-4A9F-9D37-48F9FF9383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076" y="1552575"/>
            <a:ext cx="8696324" cy="3740023"/>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574C2A23-2E98-438B-AB59-E7DCD58986C3}"/>
              </a:ext>
            </a:extLst>
          </p:cNvPr>
          <p:cNvSpPr txBox="1">
            <a:spLocks/>
          </p:cNvSpPr>
          <p:nvPr/>
        </p:nvSpPr>
        <p:spPr>
          <a:xfrm>
            <a:off x="-4762" y="378656"/>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screen</a:t>
            </a:r>
          </a:p>
          <a:p>
            <a:endParaRPr lang="en-US" sz="2400" dirty="0"/>
          </a:p>
        </p:txBody>
      </p:sp>
      <p:cxnSp>
        <p:nvCxnSpPr>
          <p:cNvPr id="9" name="Straight Arrow Connector 8">
            <a:extLst>
              <a:ext uri="{FF2B5EF4-FFF2-40B4-BE49-F238E27FC236}">
                <a16:creationId xmlns:a16="http://schemas.microsoft.com/office/drawing/2014/main" id="{C5A90470-B60A-49C6-ADC9-4B607F569C91}"/>
              </a:ext>
            </a:extLst>
          </p:cNvPr>
          <p:cNvCxnSpPr>
            <a:cxnSpLocks/>
          </p:cNvCxnSpPr>
          <p:nvPr/>
        </p:nvCxnSpPr>
        <p:spPr>
          <a:xfrm rot="18900000" flipH="1" flipV="1">
            <a:off x="866521" y="2058191"/>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FDF61E5B-38FF-4065-98A1-0882C5E3E69D}"/>
              </a:ext>
            </a:extLst>
          </p:cNvPr>
          <p:cNvCxnSpPr>
            <a:cxnSpLocks/>
          </p:cNvCxnSpPr>
          <p:nvPr/>
        </p:nvCxnSpPr>
        <p:spPr>
          <a:xfrm rot="18900000" flipH="1" flipV="1">
            <a:off x="1134518" y="2067899"/>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470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302456"/>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Submitting a completed set for scoring</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Recording #10">
            <a:hlinkClick r:id="" action="ppaction://media"/>
            <a:extLst>
              <a:ext uri="{FF2B5EF4-FFF2-40B4-BE49-F238E27FC236}">
                <a16:creationId xmlns:a16="http://schemas.microsoft.com/office/drawing/2014/main" id="{5208209A-66FA-47A3-AB8F-3A15AF6AA6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428751"/>
            <a:ext cx="8848725" cy="38701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377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400881"/>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home page</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82F7AD11-1365-42D4-AAAA-BE8A254423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517" y="962734"/>
            <a:ext cx="8328966" cy="4932532"/>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F59EF680-7693-4DE5-B97D-666F881D717A}"/>
              </a:ext>
            </a:extLst>
          </p:cNvPr>
          <p:cNvCxnSpPr>
            <a:cxnSpLocks/>
          </p:cNvCxnSpPr>
          <p:nvPr/>
        </p:nvCxnSpPr>
        <p:spPr>
          <a:xfrm rot="2700000" flipV="1">
            <a:off x="7039469" y="3956706"/>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6267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21170-C8A7-43A6-893F-DDD11A0A35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518" r="4167" b="15802"/>
          <a:stretch/>
        </p:blipFill>
        <p:spPr>
          <a:xfrm>
            <a:off x="190500" y="1354138"/>
            <a:ext cx="8763000" cy="4149725"/>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574C2A23-2E98-438B-AB59-E7DCD58986C3}"/>
              </a:ext>
            </a:extLst>
          </p:cNvPr>
          <p:cNvSpPr txBox="1">
            <a:spLocks/>
          </p:cNvSpPr>
          <p:nvPr/>
        </p:nvSpPr>
        <p:spPr>
          <a:xfrm>
            <a:off x="0" y="321506"/>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Knowledge report</a:t>
            </a:r>
          </a:p>
          <a:p>
            <a:endParaRPr lang="en-US" sz="2400" dirty="0"/>
          </a:p>
        </p:txBody>
      </p:sp>
    </p:spTree>
    <p:extLst>
      <p:ext uri="{BB962C8B-B14F-4D97-AF65-F5344CB8AC3E}">
        <p14:creationId xmlns:p14="http://schemas.microsoft.com/office/powerpoint/2010/main" val="3185846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399414"/>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home page</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82F7AD11-1365-42D4-AAAA-BE8A254423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278" y="962000"/>
            <a:ext cx="8331443" cy="4933999"/>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F59EF680-7693-4DE5-B97D-666F881D717A}"/>
              </a:ext>
            </a:extLst>
          </p:cNvPr>
          <p:cNvCxnSpPr>
            <a:cxnSpLocks/>
          </p:cNvCxnSpPr>
          <p:nvPr/>
        </p:nvCxnSpPr>
        <p:spPr>
          <a:xfrm rot="2700000" flipV="1">
            <a:off x="7805635" y="3955049"/>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646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300485"/>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Progress Report</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a:extLst>
              <a:ext uri="{FF2B5EF4-FFF2-40B4-BE49-F238E27FC236}">
                <a16:creationId xmlns:a16="http://schemas.microsoft.com/office/drawing/2014/main" id="{120AD98D-DDAC-427F-B6C2-ECF6A68B15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604" y="1981200"/>
            <a:ext cx="8508793"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4727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425821"/>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home page</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82F7AD11-1365-42D4-AAAA-BE8A254423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767" y="981241"/>
            <a:ext cx="8266465" cy="4895518"/>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F59EF680-7693-4DE5-B97D-666F881D717A}"/>
              </a:ext>
            </a:extLst>
          </p:cNvPr>
          <p:cNvCxnSpPr>
            <a:cxnSpLocks/>
          </p:cNvCxnSpPr>
          <p:nvPr/>
        </p:nvCxnSpPr>
        <p:spPr>
          <a:xfrm rot="2700000" flipV="1">
            <a:off x="1640061" y="2283203"/>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7892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394393"/>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Scores Tab</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11B273A9-390B-46C6-823F-D5B34AF63C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004" y="1834356"/>
            <a:ext cx="8621992" cy="3189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2388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EFD184-5B2B-44B2-A21C-DC9DB8832814}"/>
              </a:ext>
            </a:extLst>
          </p:cNvPr>
          <p:cNvSpPr>
            <a:spLocks noGrp="1"/>
          </p:cNvSpPr>
          <p:nvPr>
            <p:ph type="body" sz="quarter" idx="10"/>
          </p:nvPr>
        </p:nvSpPr>
        <p:spPr>
          <a:xfrm>
            <a:off x="1455179" y="497580"/>
            <a:ext cx="6119813" cy="1308735"/>
          </a:xfrm>
        </p:spPr>
        <p:txBody>
          <a:bodyPr/>
          <a:lstStyle/>
          <a:p>
            <a:endParaRPr lang="en-US" dirty="0"/>
          </a:p>
        </p:txBody>
      </p:sp>
      <p:pic>
        <p:nvPicPr>
          <p:cNvPr id="11" name="Picture 10" descr="A picture containing drawing, light&#10;&#10;Description automatically generated">
            <a:extLst>
              <a:ext uri="{FF2B5EF4-FFF2-40B4-BE49-F238E27FC236}">
                <a16:creationId xmlns:a16="http://schemas.microsoft.com/office/drawing/2014/main" id="{863D33DD-38EB-44CF-99D1-061897D118E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7383" y="555406"/>
            <a:ext cx="8289234" cy="1517281"/>
          </a:xfrm>
          <a:prstGeom prst="rect">
            <a:avLst/>
          </a:prstGeom>
        </p:spPr>
      </p:pic>
      <p:pic>
        <p:nvPicPr>
          <p:cNvPr id="13" name="Picture 12">
            <a:extLst>
              <a:ext uri="{FF2B5EF4-FFF2-40B4-BE49-F238E27FC236}">
                <a16:creationId xmlns:a16="http://schemas.microsoft.com/office/drawing/2014/main" id="{E8DDBE94-4E5C-4467-B0B0-52CCE0289AA3}"/>
              </a:ext>
            </a:extLst>
          </p:cNvPr>
          <p:cNvPicPr>
            <a:picLocks noChangeAspect="1"/>
          </p:cNvPicPr>
          <p:nvPr/>
        </p:nvPicPr>
        <p:blipFill>
          <a:blip r:embed="rId5"/>
          <a:stretch>
            <a:fillRect/>
          </a:stretch>
        </p:blipFill>
        <p:spPr>
          <a:xfrm>
            <a:off x="1335908" y="2435815"/>
            <a:ext cx="1897602" cy="2498695"/>
          </a:xfrm>
          <a:prstGeom prst="rect">
            <a:avLst/>
          </a:prstGeom>
        </p:spPr>
      </p:pic>
      <p:sp>
        <p:nvSpPr>
          <p:cNvPr id="16" name="TextBox 15">
            <a:extLst>
              <a:ext uri="{FF2B5EF4-FFF2-40B4-BE49-F238E27FC236}">
                <a16:creationId xmlns:a16="http://schemas.microsoft.com/office/drawing/2014/main" id="{BAA07844-1769-48A0-AF01-2F42DDC80FC7}"/>
              </a:ext>
            </a:extLst>
          </p:cNvPr>
          <p:cNvSpPr txBox="1"/>
          <p:nvPr/>
        </p:nvSpPr>
        <p:spPr>
          <a:xfrm>
            <a:off x="1259554" y="5163471"/>
            <a:ext cx="1897602" cy="646331"/>
          </a:xfrm>
          <a:prstGeom prst="rect">
            <a:avLst/>
          </a:prstGeom>
          <a:noFill/>
        </p:spPr>
        <p:txBody>
          <a:bodyPr wrap="square" rtlCol="0">
            <a:spAutoFit/>
          </a:bodyPr>
          <a:lstStyle/>
          <a:p>
            <a:pPr algn="ctr"/>
            <a:r>
              <a:rPr lang="en-US" sz="1800" dirty="0">
                <a:solidFill>
                  <a:schemeClr val="bg1"/>
                </a:solidFill>
                <a:latin typeface="Segoe UI Semibold" panose="020B0702040204020203" pitchFamily="34" charset="0"/>
                <a:cs typeface="Segoe UI Semibold" panose="020B0702040204020203" pitchFamily="34" charset="0"/>
              </a:rPr>
              <a:t>Debi Faucette</a:t>
            </a:r>
          </a:p>
          <a:p>
            <a:pPr algn="ctr"/>
            <a:r>
              <a:rPr lang="en-US" sz="1800" dirty="0">
                <a:solidFill>
                  <a:schemeClr val="bg1"/>
                </a:solidFill>
                <a:latin typeface="Segoe UI Semibold" panose="020B0702040204020203" pitchFamily="34" charset="0"/>
                <a:cs typeface="Segoe UI Semibold" panose="020B0702040204020203" pitchFamily="34" charset="0"/>
              </a:rPr>
              <a:t>Senior Director</a:t>
            </a:r>
          </a:p>
        </p:txBody>
      </p:sp>
      <p:pic>
        <p:nvPicPr>
          <p:cNvPr id="3" name="Picture 2" descr="A person taking a selfie&#10;&#10;Description automatically generated">
            <a:extLst>
              <a:ext uri="{FF2B5EF4-FFF2-40B4-BE49-F238E27FC236}">
                <a16:creationId xmlns:a16="http://schemas.microsoft.com/office/drawing/2014/main" id="{E9A93724-3254-43E8-9779-69E38FE7EC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19923" y="2532572"/>
            <a:ext cx="1874021" cy="2498695"/>
          </a:xfrm>
          <a:prstGeom prst="rect">
            <a:avLst/>
          </a:prstGeom>
        </p:spPr>
      </p:pic>
      <p:sp>
        <p:nvSpPr>
          <p:cNvPr id="6" name="Rectangle 5">
            <a:extLst>
              <a:ext uri="{FF2B5EF4-FFF2-40B4-BE49-F238E27FC236}">
                <a16:creationId xmlns:a16="http://schemas.microsoft.com/office/drawing/2014/main" id="{77E627BD-8B84-455A-9E1F-2CE20D9D028E}"/>
              </a:ext>
            </a:extLst>
          </p:cNvPr>
          <p:cNvSpPr/>
          <p:nvPr/>
        </p:nvSpPr>
        <p:spPr>
          <a:xfrm>
            <a:off x="5119810" y="5167986"/>
            <a:ext cx="4572000" cy="923330"/>
          </a:xfrm>
          <a:prstGeom prst="rect">
            <a:avLst/>
          </a:prstGeom>
        </p:spPr>
        <p:txBody>
          <a:bodyPr>
            <a:spAutoFit/>
          </a:bodyPr>
          <a:lstStyle/>
          <a:p>
            <a:pPr algn="ctr" fontAlgn="base"/>
            <a:r>
              <a:rPr lang="en-US" sz="1800" b="1" dirty="0">
                <a:solidFill>
                  <a:schemeClr val="bg1"/>
                </a:solidFill>
                <a:latin typeface="Segoe UI" panose="020B0502040204020203" pitchFamily="34" charset="0"/>
              </a:rPr>
              <a:t>Karyn Crowe Ruiz</a:t>
            </a:r>
          </a:p>
          <a:p>
            <a:pPr algn="ctr" fontAlgn="base"/>
            <a:r>
              <a:rPr lang="en-US" sz="1800" b="1" dirty="0">
                <a:solidFill>
                  <a:schemeClr val="bg1"/>
                </a:solidFill>
                <a:latin typeface="sans-serif"/>
              </a:rPr>
              <a:t>GED Instructor </a:t>
            </a:r>
          </a:p>
          <a:p>
            <a:pPr algn="ctr" fontAlgn="base"/>
            <a:r>
              <a:rPr lang="en-US" sz="1800" b="1" dirty="0">
                <a:solidFill>
                  <a:schemeClr val="bg1"/>
                </a:solidFill>
                <a:latin typeface="sans-serif"/>
              </a:rPr>
              <a:t>Tulare Adult School</a:t>
            </a:r>
            <a:endParaRPr lang="en-US" sz="1800" b="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3377342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34758"/>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Checklist</a:t>
            </a:r>
          </a:p>
          <a:p>
            <a:endParaRPr lang="en-US" sz="2400" dirty="0"/>
          </a:p>
        </p:txBody>
      </p:sp>
      <p:pic>
        <p:nvPicPr>
          <p:cNvPr id="4" name="Picture 3">
            <a:extLst>
              <a:ext uri="{FF2B5EF4-FFF2-40B4-BE49-F238E27FC236}">
                <a16:creationId xmlns:a16="http://schemas.microsoft.com/office/drawing/2014/main" id="{3FD2390E-A3DC-4B85-AF03-E095833A35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849" y="814688"/>
            <a:ext cx="8798302" cy="5228623"/>
          </a:xfrm>
          <a:prstGeom prst="rect">
            <a:avLst/>
          </a:prstGeom>
        </p:spPr>
      </p:pic>
    </p:spTree>
    <p:extLst>
      <p:ext uri="{BB962C8B-B14F-4D97-AF65-F5344CB8AC3E}">
        <p14:creationId xmlns:p14="http://schemas.microsoft.com/office/powerpoint/2010/main" val="3940978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Chevron 2">
            <a:extLst>
              <a:ext uri="{FF2B5EF4-FFF2-40B4-BE49-F238E27FC236}">
                <a16:creationId xmlns:a16="http://schemas.microsoft.com/office/drawing/2014/main" id="{C353E366-6990-4EC5-BCC9-C9BFD320FD25}"/>
              </a:ext>
            </a:extLst>
          </p:cNvPr>
          <p:cNvSpPr/>
          <p:nvPr/>
        </p:nvSpPr>
        <p:spPr>
          <a:xfrm>
            <a:off x="6829425" y="2442613"/>
            <a:ext cx="671513" cy="1071563"/>
          </a:xfrm>
          <a:prstGeom prst="chevron">
            <a:avLst>
              <a:gd name="adj" fmla="val 84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4" name="Arrow: Pentagon 3">
            <a:extLst>
              <a:ext uri="{FF2B5EF4-FFF2-40B4-BE49-F238E27FC236}">
                <a16:creationId xmlns:a16="http://schemas.microsoft.com/office/drawing/2014/main" id="{DA33D3E7-A76A-483E-8E84-047CD403F442}"/>
              </a:ext>
            </a:extLst>
          </p:cNvPr>
          <p:cNvSpPr/>
          <p:nvPr/>
        </p:nvSpPr>
        <p:spPr>
          <a:xfrm>
            <a:off x="1228725" y="2140744"/>
            <a:ext cx="6686550" cy="1985963"/>
          </a:xfrm>
          <a:prstGeom prst="homePlate">
            <a:avLst/>
          </a:prstGeom>
          <a:gradFill flip="none" rotWithShape="1">
            <a:gsLst>
              <a:gs pos="0">
                <a:schemeClr val="accent1">
                  <a:lumMod val="20000"/>
                  <a:lumOff val="80000"/>
                </a:schemeClr>
              </a:gs>
              <a:gs pos="50000">
                <a:srgbClr val="002856"/>
              </a:gs>
              <a:gs pos="100000">
                <a:srgbClr val="002856"/>
              </a:gs>
            </a:gsLst>
            <a:lin ang="10800000" scaled="1"/>
            <a:tileRect/>
          </a:gradFill>
          <a:effectLst>
            <a:outerShdw blurRad="50800" dist="63500" dir="8100000" algn="tr" rotWithShape="0">
              <a:prstClr val="black">
                <a:alpha val="40000"/>
              </a:prstClr>
            </a:outerShdw>
            <a:reflection endPos="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cap="small" dirty="0">
                <a:ln>
                  <a:solidFill>
                    <a:srgbClr val="EC7700"/>
                  </a:solidFill>
                </a:ln>
              </a:rPr>
              <a:t>The Administrator View </a:t>
            </a:r>
            <a:br>
              <a:rPr lang="en-US" sz="4050" b="1" cap="small" dirty="0">
                <a:ln>
                  <a:solidFill>
                    <a:srgbClr val="EC7700"/>
                  </a:solidFill>
                </a:ln>
              </a:rPr>
            </a:br>
            <a:r>
              <a:rPr lang="en-US" sz="4050" b="1" cap="small" dirty="0">
                <a:ln>
                  <a:solidFill>
                    <a:srgbClr val="EC7700"/>
                  </a:solidFill>
                </a:ln>
              </a:rPr>
              <a:t>of GED Flash</a:t>
            </a:r>
            <a:endParaRPr lang="en-US" sz="4050" b="1" i="1" cap="small" dirty="0">
              <a:ln>
                <a:solidFill>
                  <a:srgbClr val="EC7700"/>
                </a:solidFill>
              </a:ln>
            </a:endParaRPr>
          </a:p>
        </p:txBody>
      </p:sp>
    </p:spTree>
    <p:extLst>
      <p:ext uri="{BB962C8B-B14F-4D97-AF65-F5344CB8AC3E}">
        <p14:creationId xmlns:p14="http://schemas.microsoft.com/office/powerpoint/2010/main" val="2062903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35240" y="380602"/>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Student Scores</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D7E8C168-8B3D-4DF5-9DC6-DA28FD24CF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7845" y="1396959"/>
            <a:ext cx="7248310" cy="4064081"/>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A7D40883-404D-4F39-BF87-7C0EF970BAF7}"/>
              </a:ext>
            </a:extLst>
          </p:cNvPr>
          <p:cNvCxnSpPr>
            <a:cxnSpLocks/>
          </p:cNvCxnSpPr>
          <p:nvPr/>
        </p:nvCxnSpPr>
        <p:spPr>
          <a:xfrm rot="2700000" flipV="1">
            <a:off x="1232288" y="2060358"/>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206741F8-C555-429E-9860-963CC16E40E3}"/>
              </a:ext>
            </a:extLst>
          </p:cNvPr>
          <p:cNvCxnSpPr>
            <a:cxnSpLocks/>
          </p:cNvCxnSpPr>
          <p:nvPr/>
        </p:nvCxnSpPr>
        <p:spPr>
          <a:xfrm rot="2700000" flipV="1">
            <a:off x="1424249" y="4092793"/>
            <a:ext cx="0" cy="70485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5867EBC4-7350-4B4D-BCF2-A929EB7C396A}"/>
              </a:ext>
            </a:extLst>
          </p:cNvPr>
          <p:cNvSpPr txBox="1"/>
          <p:nvPr/>
        </p:nvSpPr>
        <p:spPr>
          <a:xfrm>
            <a:off x="1937057" y="4445218"/>
            <a:ext cx="963725" cy="253916"/>
          </a:xfrm>
          <a:prstGeom prst="rect">
            <a:avLst/>
          </a:prstGeom>
          <a:solidFill>
            <a:srgbClr val="1112FF"/>
          </a:solidFill>
        </p:spPr>
        <p:txBody>
          <a:bodyPr wrap="square" rtlCol="0">
            <a:spAutoFit/>
          </a:bodyPr>
          <a:lstStyle/>
          <a:p>
            <a:r>
              <a:rPr lang="en-US" sz="1050" dirty="0">
                <a:solidFill>
                  <a:schemeClr val="bg1"/>
                </a:solidFill>
              </a:rPr>
              <a:t>Sam Student</a:t>
            </a:r>
          </a:p>
        </p:txBody>
      </p:sp>
      <p:sp>
        <p:nvSpPr>
          <p:cNvPr id="15" name="TextBox 14">
            <a:extLst>
              <a:ext uri="{FF2B5EF4-FFF2-40B4-BE49-F238E27FC236}">
                <a16:creationId xmlns:a16="http://schemas.microsoft.com/office/drawing/2014/main" id="{26A96046-56FA-41EC-ABDF-5E0FE972E408}"/>
              </a:ext>
            </a:extLst>
          </p:cNvPr>
          <p:cNvSpPr txBox="1"/>
          <p:nvPr/>
        </p:nvSpPr>
        <p:spPr>
          <a:xfrm>
            <a:off x="1937057" y="4957117"/>
            <a:ext cx="963725" cy="253916"/>
          </a:xfrm>
          <a:prstGeom prst="rect">
            <a:avLst/>
          </a:prstGeom>
          <a:solidFill>
            <a:srgbClr val="1112FF"/>
          </a:solidFill>
        </p:spPr>
        <p:txBody>
          <a:bodyPr wrap="square" rtlCol="0">
            <a:spAutoFit/>
          </a:bodyPr>
          <a:lstStyle/>
          <a:p>
            <a:r>
              <a:rPr lang="en-US" sz="1050" dirty="0">
                <a:solidFill>
                  <a:schemeClr val="bg1"/>
                </a:solidFill>
              </a:rPr>
              <a:t>Sam Student</a:t>
            </a:r>
          </a:p>
        </p:txBody>
      </p:sp>
      <p:cxnSp>
        <p:nvCxnSpPr>
          <p:cNvPr id="16" name="Straight Arrow Connector 15">
            <a:extLst>
              <a:ext uri="{FF2B5EF4-FFF2-40B4-BE49-F238E27FC236}">
                <a16:creationId xmlns:a16="http://schemas.microsoft.com/office/drawing/2014/main" id="{169E8BB5-9F85-4ACC-A305-994CFA167547}"/>
              </a:ext>
            </a:extLst>
          </p:cNvPr>
          <p:cNvCxnSpPr>
            <a:cxnSpLocks/>
          </p:cNvCxnSpPr>
          <p:nvPr/>
        </p:nvCxnSpPr>
        <p:spPr>
          <a:xfrm>
            <a:off x="3782233" y="4694675"/>
            <a:ext cx="690364"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C03A50C9-162F-4E15-9D86-E2BD99DBD6E2}"/>
              </a:ext>
            </a:extLst>
          </p:cNvPr>
          <p:cNvCxnSpPr>
            <a:cxnSpLocks/>
          </p:cNvCxnSpPr>
          <p:nvPr/>
        </p:nvCxnSpPr>
        <p:spPr>
          <a:xfrm>
            <a:off x="3782233" y="5187950"/>
            <a:ext cx="690364"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582E632F-9B72-4CC4-9A12-B0CA9F79E28E}"/>
              </a:ext>
            </a:extLst>
          </p:cNvPr>
          <p:cNvCxnSpPr>
            <a:cxnSpLocks/>
          </p:cNvCxnSpPr>
          <p:nvPr/>
        </p:nvCxnSpPr>
        <p:spPr>
          <a:xfrm>
            <a:off x="983088" y="5072533"/>
            <a:ext cx="690364"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346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345421"/>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u="sng" dirty="0">
                <a:solidFill>
                  <a:srgbClr val="ED7D31"/>
                </a:solidFill>
              </a:rPr>
              <a:t>GED Flash: Student Scores</a:t>
            </a:r>
          </a:p>
          <a:p>
            <a:endParaRPr lang="en-US" sz="2400" dirty="0"/>
          </a:p>
        </p:txBody>
      </p:sp>
      <p:pic>
        <p:nvPicPr>
          <p:cNvPr id="9" name="Picture 8">
            <a:extLst>
              <a:ext uri="{FF2B5EF4-FFF2-40B4-BE49-F238E27FC236}">
                <a16:creationId xmlns:a16="http://schemas.microsoft.com/office/drawing/2014/main" id="{CEBD346B-CEBF-4063-A40B-286F3BD462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8622" y="1497206"/>
            <a:ext cx="5926757" cy="3904663"/>
          </a:xfrm>
          <a:prstGeom prst="rect">
            <a:avLst/>
          </a:prstGeom>
          <a:ln>
            <a:noFill/>
          </a:ln>
          <a:effectLst>
            <a:outerShdw blurRad="292100" dist="139700" dir="2700000" algn="tl" rotWithShape="0">
              <a:srgbClr val="333333">
                <a:alpha val="65000"/>
              </a:srgbClr>
            </a:outerShdw>
          </a:effectLst>
        </p:spPr>
      </p:pic>
      <p:sp>
        <p:nvSpPr>
          <p:cNvPr id="10" name="Left Bracket 9">
            <a:extLst>
              <a:ext uri="{FF2B5EF4-FFF2-40B4-BE49-F238E27FC236}">
                <a16:creationId xmlns:a16="http://schemas.microsoft.com/office/drawing/2014/main" id="{A843BBC9-FF4C-4305-91B3-731DA040847D}"/>
              </a:ext>
            </a:extLst>
          </p:cNvPr>
          <p:cNvSpPr/>
          <p:nvPr/>
        </p:nvSpPr>
        <p:spPr>
          <a:xfrm rot="5400000">
            <a:off x="3097361" y="3421717"/>
            <a:ext cx="2381073" cy="1579228"/>
          </a:xfrm>
          <a:prstGeom prst="leftBracket">
            <a:avLst/>
          </a:prstGeom>
          <a:ln w="76200">
            <a:solidFill>
              <a:srgbClr val="EC7700"/>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050"/>
          </a:p>
        </p:txBody>
      </p:sp>
      <p:sp>
        <p:nvSpPr>
          <p:cNvPr id="20" name="Left Bracket 19">
            <a:extLst>
              <a:ext uri="{FF2B5EF4-FFF2-40B4-BE49-F238E27FC236}">
                <a16:creationId xmlns:a16="http://schemas.microsoft.com/office/drawing/2014/main" id="{04F83DAE-9FB8-49B9-93BB-5F09A1DBCE40}"/>
              </a:ext>
            </a:extLst>
          </p:cNvPr>
          <p:cNvSpPr/>
          <p:nvPr/>
        </p:nvSpPr>
        <p:spPr>
          <a:xfrm rot="5400000">
            <a:off x="4735739" y="3421718"/>
            <a:ext cx="2381073" cy="1579228"/>
          </a:xfrm>
          <a:prstGeom prst="leftBracket">
            <a:avLst/>
          </a:prstGeom>
          <a:ln w="76200">
            <a:solidFill>
              <a:srgbClr val="EC7700"/>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050"/>
          </a:p>
        </p:txBody>
      </p:sp>
      <p:pic>
        <p:nvPicPr>
          <p:cNvPr id="17" name="Picture 16">
            <a:extLst>
              <a:ext uri="{FF2B5EF4-FFF2-40B4-BE49-F238E27FC236}">
                <a16:creationId xmlns:a16="http://schemas.microsoft.com/office/drawing/2014/main" id="{E11E7250-F90A-4AA1-9D47-3FEC0D7EE6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9532" y="1416956"/>
            <a:ext cx="7313369" cy="4065161"/>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C1EEB3C7-34D0-4704-AE30-416698AE1CF1}"/>
              </a:ext>
            </a:extLst>
          </p:cNvPr>
          <p:cNvSpPr txBox="1"/>
          <p:nvPr/>
        </p:nvSpPr>
        <p:spPr>
          <a:xfrm>
            <a:off x="2394786" y="1453924"/>
            <a:ext cx="1072730" cy="276999"/>
          </a:xfrm>
          <a:prstGeom prst="rect">
            <a:avLst/>
          </a:prstGeom>
          <a:solidFill>
            <a:srgbClr val="1112FF"/>
          </a:solidFill>
        </p:spPr>
        <p:txBody>
          <a:bodyPr wrap="none" rtlCol="0">
            <a:spAutoFit/>
          </a:bodyPr>
          <a:lstStyle/>
          <a:p>
            <a:r>
              <a:rPr lang="en-US" sz="1200" dirty="0">
                <a:solidFill>
                  <a:schemeClr val="bg1"/>
                </a:solidFill>
              </a:rPr>
              <a:t>Sam Student</a:t>
            </a:r>
          </a:p>
        </p:txBody>
      </p:sp>
    </p:spTree>
    <p:extLst>
      <p:ext uri="{BB962C8B-B14F-4D97-AF65-F5344CB8AC3E}">
        <p14:creationId xmlns:p14="http://schemas.microsoft.com/office/powerpoint/2010/main" val="21261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041BEE-0560-49C6-B9D2-2844BB8066AF}"/>
              </a:ext>
            </a:extLst>
          </p:cNvPr>
          <p:cNvPicPr>
            <a:picLocks noChangeAspect="1"/>
          </p:cNvPicPr>
          <p:nvPr/>
        </p:nvPicPr>
        <p:blipFill rotWithShape="1">
          <a:blip r:embed="rId3"/>
          <a:srcRect l="647" t="21540" r="2268" b="23713"/>
          <a:stretch/>
        </p:blipFill>
        <p:spPr>
          <a:xfrm>
            <a:off x="152181" y="1662479"/>
            <a:ext cx="8691760" cy="3533041"/>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3939" y="305877"/>
            <a:ext cx="9144000" cy="523220"/>
          </a:xfrm>
          <a:prstGeom prst="rect">
            <a:avLst/>
          </a:prstGeom>
          <a:noFill/>
        </p:spPr>
        <p:txBody>
          <a:bodyPr wrap="square" rtlCol="0">
            <a:spAutoFit/>
          </a:bodyPr>
          <a:lstStyle/>
          <a:p>
            <a:r>
              <a:rPr lang="en-US" sz="2800" b="1" dirty="0">
                <a:solidFill>
                  <a:srgbClr val="EC7700"/>
                </a:solidFill>
              </a:rPr>
              <a:t>SCHOOL REPORTS</a:t>
            </a:r>
          </a:p>
        </p:txBody>
      </p:sp>
      <p:sp>
        <p:nvSpPr>
          <p:cNvPr id="4" name="Arrow: Right 3">
            <a:extLst>
              <a:ext uri="{FF2B5EF4-FFF2-40B4-BE49-F238E27FC236}">
                <a16:creationId xmlns:a16="http://schemas.microsoft.com/office/drawing/2014/main" id="{344788AA-EE9B-4D7D-A742-65E44FA0C2FA}"/>
              </a:ext>
            </a:extLst>
          </p:cNvPr>
          <p:cNvSpPr/>
          <p:nvPr/>
        </p:nvSpPr>
        <p:spPr>
          <a:xfrm rot="8558802">
            <a:off x="1184052" y="1543632"/>
            <a:ext cx="517585" cy="237694"/>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Arrow: Right 5">
            <a:extLst>
              <a:ext uri="{FF2B5EF4-FFF2-40B4-BE49-F238E27FC236}">
                <a16:creationId xmlns:a16="http://schemas.microsoft.com/office/drawing/2014/main" id="{C6A4D40F-5676-472A-8F9C-2E98CCE54BD9}"/>
              </a:ext>
            </a:extLst>
          </p:cNvPr>
          <p:cNvSpPr/>
          <p:nvPr/>
        </p:nvSpPr>
        <p:spPr>
          <a:xfrm rot="8558802">
            <a:off x="4745687" y="1631573"/>
            <a:ext cx="517585" cy="237694"/>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Arrow: Right 8">
            <a:extLst>
              <a:ext uri="{FF2B5EF4-FFF2-40B4-BE49-F238E27FC236}">
                <a16:creationId xmlns:a16="http://schemas.microsoft.com/office/drawing/2014/main" id="{F95182B3-EF61-496B-A8D4-D22F4F0AC611}"/>
              </a:ext>
            </a:extLst>
          </p:cNvPr>
          <p:cNvSpPr/>
          <p:nvPr/>
        </p:nvSpPr>
        <p:spPr>
          <a:xfrm rot="8558802">
            <a:off x="6517025" y="3058663"/>
            <a:ext cx="517585" cy="237694"/>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3199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531B-5AF6-49C3-B0BC-67141085BFE2}"/>
              </a:ext>
            </a:extLst>
          </p:cNvPr>
          <p:cNvSpPr txBox="1">
            <a:spLocks/>
          </p:cNvSpPr>
          <p:nvPr/>
        </p:nvSpPr>
        <p:spPr>
          <a:xfrm>
            <a:off x="0" y="235366"/>
            <a:ext cx="9144000" cy="743219"/>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dirty="0">
                <a:solidFill>
                  <a:srgbClr val="EC7700"/>
                </a:solidFill>
              </a:rPr>
              <a:t>Student activity detail Report – Active DRILL/QUIZ time</a:t>
            </a:r>
          </a:p>
        </p:txBody>
      </p:sp>
      <p:pic>
        <p:nvPicPr>
          <p:cNvPr id="4" name="Picture 3">
            <a:extLst>
              <a:ext uri="{FF2B5EF4-FFF2-40B4-BE49-F238E27FC236}">
                <a16:creationId xmlns:a16="http://schemas.microsoft.com/office/drawing/2014/main" id="{B718CBA6-9864-4F44-8AE9-283B95CD0B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187" y="1369630"/>
            <a:ext cx="8269013" cy="43494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39849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8995E172-6241-4194-B2EC-6342423DF13A}"/>
              </a:ext>
            </a:extLst>
          </p:cNvPr>
          <p:cNvSpPr/>
          <p:nvPr/>
        </p:nvSpPr>
        <p:spPr>
          <a:xfrm>
            <a:off x="1228725" y="2140744"/>
            <a:ext cx="6686550" cy="1985963"/>
          </a:xfrm>
          <a:prstGeom prst="homePlate">
            <a:avLst/>
          </a:prstGeom>
          <a:gradFill flip="none" rotWithShape="1">
            <a:gsLst>
              <a:gs pos="0">
                <a:schemeClr val="accent1">
                  <a:lumMod val="20000"/>
                  <a:lumOff val="80000"/>
                </a:schemeClr>
              </a:gs>
              <a:gs pos="50000">
                <a:srgbClr val="002856"/>
              </a:gs>
              <a:gs pos="100000">
                <a:srgbClr val="002856"/>
              </a:gs>
            </a:gsLst>
            <a:lin ang="10800000" scaled="1"/>
            <a:tileRect/>
          </a:gradFill>
          <a:effectLst>
            <a:outerShdw blurRad="50800" dist="63500" dir="8100000" algn="tr" rotWithShape="0">
              <a:prstClr val="black">
                <a:alpha val="40000"/>
              </a:prstClr>
            </a:outerShdw>
            <a:reflection endPos="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cap="small" dirty="0">
                <a:ln>
                  <a:solidFill>
                    <a:srgbClr val="EC7700"/>
                  </a:solidFill>
                </a:ln>
              </a:rPr>
              <a:t>Introducing </a:t>
            </a:r>
          </a:p>
          <a:p>
            <a:pPr algn="ctr"/>
            <a:r>
              <a:rPr lang="en-US" sz="4050" b="1" cap="small" dirty="0">
                <a:ln>
                  <a:solidFill>
                    <a:srgbClr val="EC7700"/>
                  </a:solidFill>
                </a:ln>
              </a:rPr>
              <a:t>Aztec’s </a:t>
            </a:r>
            <a:r>
              <a:rPr lang="en-US" sz="4050" b="1" i="1" cap="small" dirty="0">
                <a:ln>
                  <a:solidFill>
                    <a:srgbClr val="EC7700"/>
                  </a:solidFill>
                </a:ln>
              </a:rPr>
              <a:t>GED Play</a:t>
            </a:r>
          </a:p>
        </p:txBody>
      </p:sp>
    </p:spTree>
    <p:extLst>
      <p:ext uri="{BB962C8B-B14F-4D97-AF65-F5344CB8AC3E}">
        <p14:creationId xmlns:p14="http://schemas.microsoft.com/office/powerpoint/2010/main" val="2607162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845B-890C-4047-BED7-CA09DA25AEA7}"/>
              </a:ext>
            </a:extLst>
          </p:cNvPr>
          <p:cNvSpPr>
            <a:spLocks noGrp="1"/>
          </p:cNvSpPr>
          <p:nvPr>
            <p:ph type="title"/>
          </p:nvPr>
        </p:nvSpPr>
        <p:spPr>
          <a:xfrm>
            <a:off x="146819" y="287784"/>
            <a:ext cx="4114165" cy="554652"/>
          </a:xfrm>
        </p:spPr>
        <p:txBody>
          <a:bodyPr>
            <a:noAutofit/>
          </a:bodyPr>
          <a:lstStyle/>
          <a:p>
            <a:r>
              <a:rPr lang="en-US" sz="2800" b="1" dirty="0">
                <a:solidFill>
                  <a:srgbClr val="ED7D31"/>
                </a:solidFill>
                <a:latin typeface="+mj-lt"/>
              </a:rPr>
              <a:t>GED PLAY CLASSES</a:t>
            </a:r>
          </a:p>
        </p:txBody>
      </p:sp>
      <p:pic>
        <p:nvPicPr>
          <p:cNvPr id="6" name="Content Placeholder 5">
            <a:extLst>
              <a:ext uri="{FF2B5EF4-FFF2-40B4-BE49-F238E27FC236}">
                <a16:creationId xmlns:a16="http://schemas.microsoft.com/office/drawing/2014/main" id="{EFB0397C-CD33-4E73-A15E-ECA4A731933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01" y="1699960"/>
            <a:ext cx="4453466" cy="332081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D9B42EC-7E40-41E3-BE6D-B1C1BC9C74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1887331"/>
            <a:ext cx="4453467" cy="279308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80BC879-B1D6-4FCB-8AD3-3A623A6167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0" y="2052311"/>
            <a:ext cx="4453467" cy="2968462"/>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362D631E-0675-4ACA-954E-DD37FA931ED2}"/>
              </a:ext>
            </a:extLst>
          </p:cNvPr>
          <p:cNvSpPr txBox="1">
            <a:spLocks/>
          </p:cNvSpPr>
          <p:nvPr/>
        </p:nvSpPr>
        <p:spPr>
          <a:xfrm>
            <a:off x="4572000" y="143936"/>
            <a:ext cx="4755864" cy="6985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cap="small" baseline="0">
                <a:solidFill>
                  <a:srgbClr val="002856"/>
                </a:solidFill>
                <a:latin typeface="Calibri" panose="020F0502020204030204" pitchFamily="34" charset="0"/>
                <a:ea typeface="+mj-ea"/>
                <a:cs typeface="Calibri" panose="020F0502020204030204" pitchFamily="34" charset="0"/>
              </a:defRPr>
            </a:lvl1pPr>
          </a:lstStyle>
          <a:p>
            <a:r>
              <a:rPr lang="en-US" sz="2800" b="1" dirty="0">
                <a:solidFill>
                  <a:srgbClr val="ED7D31"/>
                </a:solidFill>
                <a:latin typeface="+mj-lt"/>
              </a:rPr>
              <a:t>GED FLASH CLASSES</a:t>
            </a:r>
          </a:p>
        </p:txBody>
      </p:sp>
      <p:pic>
        <p:nvPicPr>
          <p:cNvPr id="8" name="Picture 7">
            <a:extLst>
              <a:ext uri="{FF2B5EF4-FFF2-40B4-BE49-F238E27FC236}">
                <a16:creationId xmlns:a16="http://schemas.microsoft.com/office/drawing/2014/main" id="{F4FE913D-9B1E-40BE-BF6A-D3C9BFF3C1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0" y="2255307"/>
            <a:ext cx="4453467" cy="283037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AB81D47-1D8F-4D9D-A45B-19ACE07A019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6819" y="1699960"/>
            <a:ext cx="4270373" cy="17058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54AF77C-007A-4753-B714-CB87B700388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888" y="2060983"/>
            <a:ext cx="4307307" cy="139125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D3FD332-F511-46B2-B23F-52D4E6275FE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887" y="2433751"/>
            <a:ext cx="4307308" cy="130661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643C3D2-EE57-4EBC-AE69-170E1B22A3A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9884" y="2789834"/>
            <a:ext cx="4307308" cy="13362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06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845B-890C-4047-BED7-CA09DA25AEA7}"/>
              </a:ext>
            </a:extLst>
          </p:cNvPr>
          <p:cNvSpPr>
            <a:spLocks noGrp="1"/>
          </p:cNvSpPr>
          <p:nvPr>
            <p:ph type="title"/>
          </p:nvPr>
        </p:nvSpPr>
        <p:spPr>
          <a:xfrm>
            <a:off x="163879" y="124538"/>
            <a:ext cx="3598824" cy="684759"/>
          </a:xfrm>
        </p:spPr>
        <p:txBody>
          <a:bodyPr>
            <a:normAutofit/>
          </a:bodyPr>
          <a:lstStyle/>
          <a:p>
            <a:r>
              <a:rPr lang="en-US" sz="2800" b="1" dirty="0">
                <a:solidFill>
                  <a:srgbClr val="ED7D31"/>
                </a:solidFill>
                <a:latin typeface="+mj-lt"/>
              </a:rPr>
              <a:t>GED PLAY CLASSES</a:t>
            </a:r>
          </a:p>
        </p:txBody>
      </p:sp>
      <p:pic>
        <p:nvPicPr>
          <p:cNvPr id="5" name="Picture 4">
            <a:extLst>
              <a:ext uri="{FF2B5EF4-FFF2-40B4-BE49-F238E27FC236}">
                <a16:creationId xmlns:a16="http://schemas.microsoft.com/office/drawing/2014/main" id="{EAB81D47-1D8F-4D9D-A45B-19ACE07A01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330" y="1297356"/>
            <a:ext cx="7633339" cy="4263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1330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845B-890C-4047-BED7-CA09DA25AEA7}"/>
              </a:ext>
            </a:extLst>
          </p:cNvPr>
          <p:cNvSpPr>
            <a:spLocks noGrp="1"/>
          </p:cNvSpPr>
          <p:nvPr>
            <p:ph type="title"/>
          </p:nvPr>
        </p:nvSpPr>
        <p:spPr>
          <a:xfrm>
            <a:off x="231227" y="177526"/>
            <a:ext cx="4487918" cy="612120"/>
          </a:xfrm>
        </p:spPr>
        <p:txBody>
          <a:bodyPr>
            <a:normAutofit/>
          </a:bodyPr>
          <a:lstStyle/>
          <a:p>
            <a:r>
              <a:rPr lang="en-US" sz="2800" b="1" dirty="0">
                <a:solidFill>
                  <a:srgbClr val="ED7D31"/>
                </a:solidFill>
                <a:latin typeface="+mj-lt"/>
              </a:rPr>
              <a:t>GED PLAY CLASSES</a:t>
            </a:r>
          </a:p>
        </p:txBody>
      </p:sp>
      <p:pic>
        <p:nvPicPr>
          <p:cNvPr id="17" name="Picture 16">
            <a:extLst>
              <a:ext uri="{FF2B5EF4-FFF2-40B4-BE49-F238E27FC236}">
                <a16:creationId xmlns:a16="http://schemas.microsoft.com/office/drawing/2014/main" id="{C2AE9E17-81A9-45F7-B8F1-4C63B0B256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7532" y="1032656"/>
            <a:ext cx="5528935" cy="5341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1055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title"/>
          </p:nvPr>
        </p:nvSpPr>
        <p:spPr>
          <a:xfrm>
            <a:off x="301082" y="463471"/>
            <a:ext cx="4742408" cy="1131888"/>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300"/>
              <a:buFont typeface="Rockwell"/>
              <a:buNone/>
            </a:pPr>
            <a:r>
              <a:rPr lang="en-US" dirty="0">
                <a:latin typeface="Rockwell"/>
                <a:ea typeface="Rockwell"/>
                <a:cs typeface="Rockwell"/>
                <a:sym typeface="Rockwell"/>
              </a:rPr>
              <a:t>In this session, we will…</a:t>
            </a:r>
            <a:endParaRPr dirty="0"/>
          </a:p>
        </p:txBody>
      </p:sp>
      <p:sp>
        <p:nvSpPr>
          <p:cNvPr id="199" name="Google Shape;199;p4"/>
          <p:cNvSpPr txBox="1">
            <a:spLocks noGrp="1"/>
          </p:cNvSpPr>
          <p:nvPr>
            <p:ph type="body" idx="1"/>
          </p:nvPr>
        </p:nvSpPr>
        <p:spPr>
          <a:xfrm>
            <a:off x="301082" y="2233800"/>
            <a:ext cx="4427538" cy="4624200"/>
          </a:xfrm>
          <a:prstGeom prst="rect">
            <a:avLst/>
          </a:prstGeom>
          <a:noFill/>
          <a:ln>
            <a:noFill/>
          </a:ln>
        </p:spPr>
        <p:txBody>
          <a:bodyPr spcFirstLastPara="1" wrap="square" lIns="91425" tIns="45700" rIns="91425" bIns="45700" anchor="t" anchorCtr="0">
            <a:normAutofit/>
          </a:bodyPr>
          <a:lstStyle/>
          <a:p>
            <a:pPr marL="171442" indent="-171442">
              <a:lnSpc>
                <a:spcPct val="100000"/>
              </a:lnSpc>
              <a:spcBef>
                <a:spcPts val="0"/>
              </a:spcBef>
            </a:pPr>
            <a:r>
              <a:rPr lang="en-US" dirty="0"/>
              <a:t>Explore ways to keep students engaged in multiple instruction models</a:t>
            </a:r>
          </a:p>
          <a:p>
            <a:pPr marL="0" lvl="0" indent="0" algn="l" rtl="0">
              <a:lnSpc>
                <a:spcPct val="100000"/>
              </a:lnSpc>
              <a:spcBef>
                <a:spcPts val="0"/>
              </a:spcBef>
              <a:spcAft>
                <a:spcPts val="0"/>
              </a:spcAft>
              <a:buSzPts val="1980"/>
              <a:buNone/>
            </a:pPr>
            <a:endParaRPr lang="en-US" dirty="0"/>
          </a:p>
          <a:p>
            <a:pPr marL="171442" lvl="0" indent="-171442" algn="l" rtl="0">
              <a:lnSpc>
                <a:spcPct val="100000"/>
              </a:lnSpc>
              <a:spcBef>
                <a:spcPts val="0"/>
              </a:spcBef>
              <a:spcAft>
                <a:spcPts val="0"/>
              </a:spcAft>
              <a:buSzPts val="1980"/>
              <a:buChar char="•"/>
            </a:pPr>
            <a:r>
              <a:rPr lang="en-US" dirty="0"/>
              <a:t>Discuss ways to increase student engagement and student outcomes in multiple instruction models</a:t>
            </a:r>
          </a:p>
          <a:p>
            <a:pPr marL="171442" lvl="0" indent="-171442" algn="l" rtl="0">
              <a:lnSpc>
                <a:spcPct val="100000"/>
              </a:lnSpc>
              <a:spcBef>
                <a:spcPts val="0"/>
              </a:spcBef>
              <a:spcAft>
                <a:spcPts val="0"/>
              </a:spcAft>
              <a:buSzPts val="1980"/>
              <a:buChar char="•"/>
            </a:pPr>
            <a:endParaRPr lang="en-US" dirty="0"/>
          </a:p>
          <a:p>
            <a:pPr marL="171442" lvl="0" indent="-171442" algn="l" rtl="0">
              <a:lnSpc>
                <a:spcPct val="100000"/>
              </a:lnSpc>
              <a:spcBef>
                <a:spcPts val="750"/>
              </a:spcBef>
              <a:spcAft>
                <a:spcPts val="0"/>
              </a:spcAft>
              <a:buSzPts val="1980"/>
              <a:buChar char="•"/>
            </a:pPr>
            <a:r>
              <a:rPr lang="en-US" dirty="0"/>
              <a:t>Take a “deep dive” into resources that can be used in multiple instruction models</a:t>
            </a:r>
            <a:endParaRPr dirty="0"/>
          </a:p>
        </p:txBody>
      </p:sp>
      <p:sp>
        <p:nvSpPr>
          <p:cNvPr id="200" name="Google Shape;200;p4"/>
          <p:cNvSpPr txBox="1">
            <a:spLocks noGrp="1"/>
          </p:cNvSpPr>
          <p:nvPr>
            <p:ph type="sldNum" idx="12"/>
          </p:nvPr>
        </p:nvSpPr>
        <p:spPr>
          <a:xfrm>
            <a:off x="301082" y="5946094"/>
            <a:ext cx="20574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smtClean="0"/>
              <a:t>4</a:t>
            </a:fld>
            <a:endParaRPr dirty="0"/>
          </a:p>
        </p:txBody>
      </p:sp>
      <p:pic>
        <p:nvPicPr>
          <p:cNvPr id="201" name="Google Shape;201;p4" descr="A close up of a piece of paper&#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5043490" y="230188"/>
            <a:ext cx="4100513" cy="6627813"/>
          </a:xfrm>
          <a:prstGeom prst="rect">
            <a:avLst/>
          </a:prstGeom>
          <a:solidFill>
            <a:srgbClr val="D8D8D8"/>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845B-890C-4047-BED7-CA09DA25AEA7}"/>
              </a:ext>
            </a:extLst>
          </p:cNvPr>
          <p:cNvSpPr>
            <a:spLocks noGrp="1"/>
          </p:cNvSpPr>
          <p:nvPr>
            <p:ph type="title"/>
          </p:nvPr>
        </p:nvSpPr>
        <p:spPr>
          <a:xfrm>
            <a:off x="157654" y="70527"/>
            <a:ext cx="4309241" cy="698500"/>
          </a:xfrm>
        </p:spPr>
        <p:txBody>
          <a:bodyPr>
            <a:normAutofit/>
          </a:bodyPr>
          <a:lstStyle/>
          <a:p>
            <a:r>
              <a:rPr lang="en-US" sz="2800" b="1" dirty="0">
                <a:solidFill>
                  <a:srgbClr val="ED7D31"/>
                </a:solidFill>
                <a:latin typeface="+mj-lt"/>
              </a:rPr>
              <a:t>GED PLAY CLASSES</a:t>
            </a:r>
          </a:p>
        </p:txBody>
      </p:sp>
      <p:pic>
        <p:nvPicPr>
          <p:cNvPr id="19" name="Picture 18">
            <a:extLst>
              <a:ext uri="{FF2B5EF4-FFF2-40B4-BE49-F238E27FC236}">
                <a16:creationId xmlns:a16="http://schemas.microsoft.com/office/drawing/2014/main" id="{B1C701A5-654B-40B3-943A-F745F0E4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251" y="1377661"/>
            <a:ext cx="8865497" cy="4102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9030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845B-890C-4047-BED7-CA09DA25AEA7}"/>
              </a:ext>
            </a:extLst>
          </p:cNvPr>
          <p:cNvSpPr>
            <a:spLocks noGrp="1"/>
          </p:cNvSpPr>
          <p:nvPr>
            <p:ph type="title"/>
          </p:nvPr>
        </p:nvSpPr>
        <p:spPr>
          <a:xfrm>
            <a:off x="178675" y="107166"/>
            <a:ext cx="5034455" cy="698500"/>
          </a:xfrm>
        </p:spPr>
        <p:txBody>
          <a:bodyPr>
            <a:normAutofit/>
          </a:bodyPr>
          <a:lstStyle/>
          <a:p>
            <a:r>
              <a:rPr lang="en-US" sz="2800" b="1" dirty="0">
                <a:solidFill>
                  <a:srgbClr val="ED7D31"/>
                </a:solidFill>
                <a:latin typeface="+mj-lt"/>
              </a:rPr>
              <a:t>GED PLAY CLASSES</a:t>
            </a:r>
          </a:p>
        </p:txBody>
      </p:sp>
      <p:pic>
        <p:nvPicPr>
          <p:cNvPr id="7" name="Recording for Aztec">
            <a:hlinkClick r:id="" action="ppaction://media"/>
            <a:extLst>
              <a:ext uri="{FF2B5EF4-FFF2-40B4-BE49-F238E27FC236}">
                <a16:creationId xmlns:a16="http://schemas.microsoft.com/office/drawing/2014/main" id="{C38E6066-84AC-47A8-9636-C41D0C2AFF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1773" y="1699959"/>
            <a:ext cx="6900455" cy="3665867"/>
          </a:xfrm>
          <a:prstGeom prst="rect">
            <a:avLst/>
          </a:prstGeom>
        </p:spPr>
      </p:pic>
    </p:spTree>
    <p:extLst>
      <p:ext uri="{BB962C8B-B14F-4D97-AF65-F5344CB8AC3E}">
        <p14:creationId xmlns:p14="http://schemas.microsoft.com/office/powerpoint/2010/main" val="18590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Chevron 2">
            <a:extLst>
              <a:ext uri="{FF2B5EF4-FFF2-40B4-BE49-F238E27FC236}">
                <a16:creationId xmlns:a16="http://schemas.microsoft.com/office/drawing/2014/main" id="{C353E366-6990-4EC5-BCC9-C9BFD320FD25}"/>
              </a:ext>
            </a:extLst>
          </p:cNvPr>
          <p:cNvSpPr/>
          <p:nvPr/>
        </p:nvSpPr>
        <p:spPr>
          <a:xfrm>
            <a:off x="6829425" y="2442613"/>
            <a:ext cx="671513" cy="1071563"/>
          </a:xfrm>
          <a:prstGeom prst="chevron">
            <a:avLst>
              <a:gd name="adj" fmla="val 843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4" name="Arrow: Pentagon 3">
            <a:extLst>
              <a:ext uri="{FF2B5EF4-FFF2-40B4-BE49-F238E27FC236}">
                <a16:creationId xmlns:a16="http://schemas.microsoft.com/office/drawing/2014/main" id="{244BBB3A-A7CD-4256-9F3F-289ACD65432F}"/>
              </a:ext>
            </a:extLst>
          </p:cNvPr>
          <p:cNvSpPr/>
          <p:nvPr/>
        </p:nvSpPr>
        <p:spPr>
          <a:xfrm>
            <a:off x="1228725" y="2140744"/>
            <a:ext cx="6686550" cy="1985963"/>
          </a:xfrm>
          <a:prstGeom prst="homePlate">
            <a:avLst/>
          </a:prstGeom>
          <a:gradFill flip="none" rotWithShape="1">
            <a:gsLst>
              <a:gs pos="0">
                <a:schemeClr val="accent1">
                  <a:lumMod val="20000"/>
                  <a:lumOff val="80000"/>
                </a:schemeClr>
              </a:gs>
              <a:gs pos="50000">
                <a:srgbClr val="002856"/>
              </a:gs>
              <a:gs pos="100000">
                <a:srgbClr val="002856"/>
              </a:gs>
            </a:gsLst>
            <a:lin ang="10800000" scaled="1"/>
            <a:tileRect/>
          </a:gradFill>
          <a:effectLst>
            <a:outerShdw blurRad="50800" dist="63500" dir="8100000" algn="tr" rotWithShape="0">
              <a:prstClr val="black">
                <a:alpha val="40000"/>
              </a:prstClr>
            </a:outerShdw>
            <a:reflection endPos="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cap="small" dirty="0">
                <a:ln>
                  <a:solidFill>
                    <a:srgbClr val="EC7700"/>
                  </a:solidFill>
                </a:ln>
              </a:rPr>
              <a:t>Review and Final Notes</a:t>
            </a:r>
          </a:p>
        </p:txBody>
      </p:sp>
    </p:spTree>
    <p:extLst>
      <p:ext uri="{BB962C8B-B14F-4D97-AF65-F5344CB8AC3E}">
        <p14:creationId xmlns:p14="http://schemas.microsoft.com/office/powerpoint/2010/main" val="1562329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901" y="1104924"/>
            <a:ext cx="8256876" cy="6924973"/>
          </a:xfrm>
          <a:prstGeom prst="rect">
            <a:avLst/>
          </a:prstGeom>
          <a:noFill/>
        </p:spPr>
        <p:txBody>
          <a:bodyPr wrap="square" rtlCol="0">
            <a:spAutoFit/>
          </a:bodyPr>
          <a:lstStyle/>
          <a:p>
            <a:pPr marL="342900" indent="-342900">
              <a:buFont typeface="Arial" panose="020B0604020202020204" pitchFamily="34" charset="0"/>
              <a:buChar char="•"/>
            </a:pPr>
            <a:r>
              <a:rPr lang="en-US" sz="2400" dirty="0"/>
              <a:t>Placement in a GED class based on CASAS Reading GOALS scores</a:t>
            </a:r>
          </a:p>
          <a:p>
            <a:pPr marL="342900" indent="-342900">
              <a:buFont typeface="Arial" panose="020B0604020202020204" pitchFamily="34" charset="0"/>
              <a:buChar char="•"/>
            </a:pPr>
            <a:r>
              <a:rPr lang="en-US" sz="2400" dirty="0"/>
              <a:t>GED Ready Practice test (Social Studies or Math)</a:t>
            </a:r>
          </a:p>
          <a:p>
            <a:pPr marL="685800" lvl="1" indent="-342900">
              <a:buFont typeface="Wingdings" panose="05000000000000000000" pitchFamily="2" charset="2"/>
              <a:buChar char="§"/>
            </a:pPr>
            <a:r>
              <a:rPr lang="en-US" sz="2400" dirty="0"/>
              <a:t>145 or lower – GED Lessons with Aztec Software or textbooks</a:t>
            </a:r>
          </a:p>
          <a:p>
            <a:pPr marL="685800" lvl="1" indent="-342900">
              <a:buFont typeface="Wingdings" panose="05000000000000000000" pitchFamily="2" charset="2"/>
              <a:buChar char="§"/>
            </a:pPr>
            <a:r>
              <a:rPr lang="en-US" sz="2400" dirty="0"/>
              <a:t>150+ – GED Flash (and GED Play, as needed)</a:t>
            </a:r>
          </a:p>
          <a:p>
            <a:pPr marL="685800" lvl="1" indent="-342900">
              <a:buFont typeface="Wingdings" panose="05000000000000000000" pitchFamily="2" charset="2"/>
              <a:buChar char="§"/>
            </a:pPr>
            <a:r>
              <a:rPr lang="en-US" sz="2400" dirty="0"/>
              <a:t>145-150 – GED Flash or Aztec lessons</a:t>
            </a:r>
          </a:p>
          <a:p>
            <a:pPr marL="1028700" lvl="2" indent="-342900">
              <a:buFont typeface="Wingdings" panose="05000000000000000000" pitchFamily="2" charset="2"/>
              <a:buChar char="ü"/>
            </a:pPr>
            <a:r>
              <a:rPr lang="en-US" sz="2400" dirty="0"/>
              <a:t>Complete 5 sub-Set rounds. Review the Knowledge Report.</a:t>
            </a:r>
          </a:p>
          <a:p>
            <a:pPr marL="1371600" lvl="3" indent="-342900">
              <a:buFont typeface="Wingdings" panose="05000000000000000000" pitchFamily="2" charset="2"/>
              <a:buChar char="Ø"/>
            </a:pPr>
            <a:r>
              <a:rPr lang="en-US" sz="2400" dirty="0"/>
              <a:t>Review skills with the instructor</a:t>
            </a:r>
          </a:p>
          <a:p>
            <a:pPr marL="1371600" lvl="3" indent="-342900">
              <a:buFont typeface="Wingdings" panose="05000000000000000000" pitchFamily="2" charset="2"/>
              <a:buChar char="Ø"/>
            </a:pPr>
            <a:r>
              <a:rPr lang="en-US" sz="2400" dirty="0"/>
              <a:t>Remediation with Aztec lessons</a:t>
            </a:r>
          </a:p>
          <a:p>
            <a:pPr marL="1371600" lvl="3" indent="-342900">
              <a:buFont typeface="Wingdings" panose="05000000000000000000" pitchFamily="2" charset="2"/>
              <a:buChar char="Ø"/>
            </a:pPr>
            <a:r>
              <a:rPr lang="en-US" sz="2400" dirty="0"/>
              <a:t>5 more sub-Set rounds</a:t>
            </a:r>
          </a:p>
          <a:p>
            <a:pPr marL="1028700" lvl="2" indent="-342900">
              <a:buFont typeface="Wingdings" panose="05000000000000000000" pitchFamily="2" charset="2"/>
              <a:buChar char="ü"/>
            </a:pPr>
            <a:r>
              <a:rPr lang="en-US" sz="2400" dirty="0"/>
              <a:t>Complete 5 sub-Set rounds. Review the Knowledge Report.</a:t>
            </a:r>
          </a:p>
          <a:p>
            <a:pPr marL="1371600" lvl="3" indent="-342900">
              <a:buFont typeface="Wingdings" panose="05000000000000000000" pitchFamily="2" charset="2"/>
              <a:buChar char="Ø"/>
            </a:pPr>
            <a:r>
              <a:rPr lang="en-US" sz="2400" dirty="0"/>
              <a:t>80% Rule</a:t>
            </a:r>
          </a:p>
          <a:p>
            <a:pPr marL="1028700" lvl="2" indent="-342900">
              <a:buFont typeface="Wingdings" panose="05000000000000000000" pitchFamily="2" charset="2"/>
              <a:buChar char="Ø"/>
            </a:pPr>
            <a:endParaRPr lang="en-US" sz="2400" dirty="0"/>
          </a:p>
          <a:p>
            <a:pPr marL="685800" lvl="1" indent="-342900">
              <a:buFont typeface="Arial" panose="020B0604020202020204" pitchFamily="34" charset="0"/>
              <a:buChar char="•"/>
            </a:pPr>
            <a:endParaRPr lang="en-US" sz="2400" dirty="0"/>
          </a:p>
          <a:p>
            <a:pPr marL="257175" indent="-257175">
              <a:buFont typeface="Arial" panose="020B0604020202020204" pitchFamily="34" charset="0"/>
              <a:buChar char="•"/>
            </a:pPr>
            <a:endParaRPr lang="en-US" sz="2000" dirty="0"/>
          </a:p>
          <a:p>
            <a:endParaRPr lang="en-US" sz="2000" dirty="0"/>
          </a:p>
        </p:txBody>
      </p:sp>
      <p:sp>
        <p:nvSpPr>
          <p:cNvPr id="5" name="Title 1">
            <a:extLst>
              <a:ext uri="{FF2B5EF4-FFF2-40B4-BE49-F238E27FC236}">
                <a16:creationId xmlns:a16="http://schemas.microsoft.com/office/drawing/2014/main" id="{574C2A23-2E98-438B-AB59-E7DCD58986C3}"/>
              </a:ext>
            </a:extLst>
          </p:cNvPr>
          <p:cNvSpPr txBox="1">
            <a:spLocks/>
          </p:cNvSpPr>
          <p:nvPr/>
        </p:nvSpPr>
        <p:spPr>
          <a:xfrm>
            <a:off x="105103" y="326761"/>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dirty="0">
                <a:solidFill>
                  <a:srgbClr val="ED7D31"/>
                </a:solidFill>
              </a:rPr>
              <a:t>GED Flash with students</a:t>
            </a:r>
          </a:p>
          <a:p>
            <a:endParaRPr lang="en-US" sz="2400" dirty="0"/>
          </a:p>
        </p:txBody>
      </p:sp>
    </p:spTree>
    <p:extLst>
      <p:ext uri="{BB962C8B-B14F-4D97-AF65-F5344CB8AC3E}">
        <p14:creationId xmlns:p14="http://schemas.microsoft.com/office/powerpoint/2010/main" val="31491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562" y="1800664"/>
            <a:ext cx="8256876" cy="646331"/>
          </a:xfrm>
          <a:prstGeom prst="rect">
            <a:avLst/>
          </a:prstGeom>
          <a:noFill/>
        </p:spPr>
        <p:txBody>
          <a:bodyPr wrap="square" rtlCol="0">
            <a:spAutoFit/>
          </a:bodyPr>
          <a:lstStyle/>
          <a:p>
            <a:endParaRPr lang="en-US" sz="1800" dirty="0"/>
          </a:p>
          <a:p>
            <a:endParaRPr lang="en-US" sz="1800" dirty="0"/>
          </a:p>
        </p:txBody>
      </p:sp>
      <p:sp>
        <p:nvSpPr>
          <p:cNvPr id="5" name="Title 1">
            <a:extLst>
              <a:ext uri="{FF2B5EF4-FFF2-40B4-BE49-F238E27FC236}">
                <a16:creationId xmlns:a16="http://schemas.microsoft.com/office/drawing/2014/main" id="{574C2A23-2E98-438B-AB59-E7DCD58986C3}"/>
              </a:ext>
            </a:extLst>
          </p:cNvPr>
          <p:cNvSpPr txBox="1">
            <a:spLocks/>
          </p:cNvSpPr>
          <p:nvPr/>
        </p:nvSpPr>
        <p:spPr>
          <a:xfrm>
            <a:off x="0" y="278243"/>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dirty="0">
                <a:solidFill>
                  <a:srgbClr val="ED7D31"/>
                </a:solidFill>
              </a:rPr>
              <a:t>GED PLAY With Students</a:t>
            </a:r>
          </a:p>
          <a:p>
            <a:endParaRPr lang="en-US" sz="2400" dirty="0"/>
          </a:p>
        </p:txBody>
      </p:sp>
      <p:sp>
        <p:nvSpPr>
          <p:cNvPr id="2" name="Rectangle 1">
            <a:extLst>
              <a:ext uri="{FF2B5EF4-FFF2-40B4-BE49-F238E27FC236}">
                <a16:creationId xmlns:a16="http://schemas.microsoft.com/office/drawing/2014/main" id="{FFC08507-0005-4622-9348-93027B93D53C}"/>
              </a:ext>
            </a:extLst>
          </p:cNvPr>
          <p:cNvSpPr/>
          <p:nvPr/>
        </p:nvSpPr>
        <p:spPr>
          <a:xfrm>
            <a:off x="5638800" y="1670050"/>
            <a:ext cx="1151467" cy="31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0307F235-094E-451A-A59C-FA3E84BF729F}"/>
              </a:ext>
            </a:extLst>
          </p:cNvPr>
          <p:cNvSpPr txBox="1"/>
          <p:nvPr/>
        </p:nvSpPr>
        <p:spPr>
          <a:xfrm>
            <a:off x="517208" y="1353138"/>
            <a:ext cx="8109585" cy="4893647"/>
          </a:xfrm>
          <a:prstGeom prst="rect">
            <a:avLst/>
          </a:prstGeom>
          <a:noFill/>
        </p:spPr>
        <p:txBody>
          <a:bodyPr wrap="square" rtlCol="0">
            <a:spAutoFit/>
          </a:bodyPr>
          <a:lstStyle/>
          <a:p>
            <a:pPr marL="214313" indent="-214313">
              <a:buFont typeface="Arial" panose="020B0604020202020204" pitchFamily="34" charset="0"/>
              <a:buChar char="•"/>
            </a:pPr>
            <a:r>
              <a:rPr lang="en-US" sz="2400" dirty="0"/>
              <a:t>Direct Instruction</a:t>
            </a:r>
          </a:p>
          <a:p>
            <a:pPr marL="557213" lvl="1" indent="-214313">
              <a:buFont typeface="Arial" panose="020B0604020202020204" pitchFamily="34" charset="0"/>
              <a:buChar char="•"/>
            </a:pPr>
            <a:r>
              <a:rPr lang="en-US" sz="2400" dirty="0"/>
              <a:t>Before Instruction – Anticipatory Set (in class or as homework)</a:t>
            </a:r>
          </a:p>
          <a:p>
            <a:pPr marL="557213" lvl="1" indent="-214313">
              <a:buFont typeface="Arial" panose="020B0604020202020204" pitchFamily="34" charset="0"/>
              <a:buChar char="•"/>
            </a:pPr>
            <a:r>
              <a:rPr lang="en-US" sz="2400" dirty="0"/>
              <a:t>After Direct Instruction – Post-Instruction review (in class or as homework)</a:t>
            </a:r>
          </a:p>
          <a:p>
            <a:pPr marL="557213" lvl="1" indent="-214313">
              <a:buFont typeface="Arial" panose="020B0604020202020204" pitchFamily="34" charset="0"/>
              <a:buChar char="•"/>
            </a:pPr>
            <a:endParaRPr lang="en-US" sz="2400" dirty="0"/>
          </a:p>
          <a:p>
            <a:pPr marL="214313" indent="-214313">
              <a:buFont typeface="Arial" panose="020B0604020202020204" pitchFamily="34" charset="0"/>
              <a:buChar char="•"/>
            </a:pPr>
            <a:r>
              <a:rPr lang="en-US" sz="2400" dirty="0"/>
              <a:t>Remote Instruction</a:t>
            </a:r>
          </a:p>
          <a:p>
            <a:pPr marL="557213" lvl="1" indent="-214313">
              <a:buFont typeface="Arial" panose="020B0604020202020204" pitchFamily="34" charset="0"/>
              <a:buChar char="•"/>
            </a:pPr>
            <a:r>
              <a:rPr lang="en-US" sz="2400" dirty="0"/>
              <a:t>Anticipatory Set</a:t>
            </a:r>
          </a:p>
          <a:p>
            <a:pPr marL="557213" lvl="1" indent="-214313">
              <a:buFont typeface="Arial" panose="020B0604020202020204" pitchFamily="34" charset="0"/>
              <a:buChar char="•"/>
            </a:pPr>
            <a:r>
              <a:rPr lang="en-US" sz="2400" dirty="0"/>
              <a:t>Post-Instruction</a:t>
            </a:r>
          </a:p>
          <a:p>
            <a:pPr marL="557213" lvl="1" indent="-214313">
              <a:buFont typeface="Arial" panose="020B0604020202020204" pitchFamily="34" charset="0"/>
              <a:buChar char="•"/>
            </a:pPr>
            <a:r>
              <a:rPr lang="en-US" sz="2400" dirty="0"/>
              <a:t>Gap Filler</a:t>
            </a:r>
          </a:p>
          <a:p>
            <a:pPr marL="557213" lvl="1" indent="-214313">
              <a:buFont typeface="Arial" panose="020B0604020202020204" pitchFamily="34" charset="0"/>
              <a:buChar char="•"/>
            </a:pPr>
            <a:r>
              <a:rPr lang="en-US" sz="2400" dirty="0"/>
              <a:t>Review</a:t>
            </a:r>
          </a:p>
          <a:p>
            <a:pPr marL="557213" lvl="1" indent="-214313">
              <a:buFont typeface="Arial" panose="020B0604020202020204" pitchFamily="34" charset="0"/>
              <a:buChar char="•"/>
            </a:pPr>
            <a:r>
              <a:rPr lang="en-US" sz="2400" dirty="0"/>
              <a:t>Refresh</a:t>
            </a:r>
            <a:br>
              <a:rPr lang="en-US" sz="2400" dirty="0"/>
            </a:br>
            <a:endParaRPr lang="en-US" sz="2400" dirty="0"/>
          </a:p>
        </p:txBody>
      </p:sp>
    </p:spTree>
    <p:extLst>
      <p:ext uri="{BB962C8B-B14F-4D97-AF65-F5344CB8AC3E}">
        <p14:creationId xmlns:p14="http://schemas.microsoft.com/office/powerpoint/2010/main" val="190509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562" y="1800664"/>
            <a:ext cx="8256876" cy="1938992"/>
          </a:xfrm>
          <a:prstGeom prst="rect">
            <a:avLst/>
          </a:prstGeom>
          <a:noFill/>
        </p:spPr>
        <p:txBody>
          <a:bodyPr wrap="square" rtlCol="0">
            <a:spAutoFit/>
          </a:bodyPr>
          <a:lstStyle/>
          <a:p>
            <a:pPr marL="342900" indent="-342900">
              <a:buFont typeface="Arial" panose="020B0604020202020204" pitchFamily="34" charset="0"/>
              <a:buChar char="•"/>
            </a:pPr>
            <a:r>
              <a:rPr lang="en-US" sz="2800" dirty="0"/>
              <a:t>Students must earn 80% or higher on any </a:t>
            </a:r>
            <a:r>
              <a:rPr lang="en-US" sz="2800" b="1" dirty="0"/>
              <a:t>post-assessment </a:t>
            </a:r>
            <a:r>
              <a:rPr lang="en-US" sz="2800" dirty="0"/>
              <a:t>before moving forward to the next activity.</a:t>
            </a:r>
          </a:p>
          <a:p>
            <a:pPr marL="257175" indent="-257175">
              <a:buFont typeface="Arial" panose="020B0604020202020204" pitchFamily="34" charset="0"/>
              <a:buChar char="•"/>
            </a:pPr>
            <a:endParaRPr lang="en-US" sz="1800" dirty="0"/>
          </a:p>
          <a:p>
            <a:endParaRPr lang="en-US" sz="1800" dirty="0"/>
          </a:p>
        </p:txBody>
      </p:sp>
      <p:sp>
        <p:nvSpPr>
          <p:cNvPr id="5" name="Title 1">
            <a:extLst>
              <a:ext uri="{FF2B5EF4-FFF2-40B4-BE49-F238E27FC236}">
                <a16:creationId xmlns:a16="http://schemas.microsoft.com/office/drawing/2014/main" id="{574C2A23-2E98-438B-AB59-E7DCD58986C3}"/>
              </a:ext>
            </a:extLst>
          </p:cNvPr>
          <p:cNvSpPr txBox="1">
            <a:spLocks/>
          </p:cNvSpPr>
          <p:nvPr/>
        </p:nvSpPr>
        <p:spPr>
          <a:xfrm>
            <a:off x="0" y="264842"/>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dirty="0">
                <a:solidFill>
                  <a:srgbClr val="ED7D31"/>
                </a:solidFill>
              </a:rPr>
              <a:t>What is Aztec’s 80% rule?</a:t>
            </a:r>
          </a:p>
          <a:p>
            <a:endParaRPr lang="en-US" sz="2400" dirty="0"/>
          </a:p>
        </p:txBody>
      </p:sp>
    </p:spTree>
    <p:extLst>
      <p:ext uri="{BB962C8B-B14F-4D97-AF65-F5344CB8AC3E}">
        <p14:creationId xmlns:p14="http://schemas.microsoft.com/office/powerpoint/2010/main" val="318500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697" y="1800663"/>
            <a:ext cx="8684607" cy="3416320"/>
          </a:xfrm>
          <a:prstGeom prst="rect">
            <a:avLst/>
          </a:prstGeom>
          <a:noFill/>
        </p:spPr>
        <p:txBody>
          <a:bodyPr wrap="square" rtlCol="0">
            <a:spAutoFit/>
          </a:bodyPr>
          <a:lstStyle/>
          <a:p>
            <a:pPr marL="342900" indent="-342900">
              <a:buFont typeface="Arial" panose="020B0604020202020204" pitchFamily="34" charset="0"/>
              <a:buChar char="•"/>
            </a:pPr>
            <a:r>
              <a:rPr lang="en-US" sz="2800" dirty="0"/>
              <a:t>After 5 Rounds?</a:t>
            </a:r>
          </a:p>
          <a:p>
            <a:pPr marL="685800" lvl="1" indent="-342900">
              <a:buFont typeface="Wingdings" panose="05000000000000000000" pitchFamily="2" charset="2"/>
              <a:buChar char="§"/>
            </a:pPr>
            <a:r>
              <a:rPr lang="en-US" sz="2800" dirty="0"/>
              <a:t>Move to the next sub-Set (80%+)</a:t>
            </a:r>
          </a:p>
          <a:p>
            <a:pPr marL="685800" lvl="1" indent="-342900">
              <a:buFont typeface="Wingdings" panose="05000000000000000000" pitchFamily="2" charset="2"/>
              <a:buChar char="§"/>
            </a:pPr>
            <a:r>
              <a:rPr lang="en-US" sz="2800" dirty="0"/>
              <a:t>Review the GED Play Videos and try another set of 5 rounds (60%-80%)</a:t>
            </a:r>
          </a:p>
          <a:p>
            <a:pPr marL="685800" lvl="1" indent="-342900">
              <a:buFont typeface="Wingdings" panose="05000000000000000000" pitchFamily="2" charset="2"/>
              <a:buChar char="§"/>
            </a:pPr>
            <a:r>
              <a:rPr lang="en-US" sz="2800" dirty="0"/>
              <a:t>Move to Aztec Learning Software (under 60%)</a:t>
            </a:r>
          </a:p>
          <a:p>
            <a:pPr marL="685800" lvl="1" indent="-342900">
              <a:buFont typeface="Arial" panose="020B0604020202020204" pitchFamily="34" charset="0"/>
              <a:buChar char="•"/>
            </a:pPr>
            <a:endParaRPr lang="en-US" sz="2800" dirty="0"/>
          </a:p>
          <a:p>
            <a:pPr marL="257175" indent="-257175">
              <a:buFont typeface="Arial" panose="020B0604020202020204" pitchFamily="34" charset="0"/>
              <a:buChar char="•"/>
            </a:pPr>
            <a:endParaRPr lang="en-US" sz="2400" dirty="0"/>
          </a:p>
          <a:p>
            <a:endParaRPr lang="en-US" sz="2400" dirty="0"/>
          </a:p>
        </p:txBody>
      </p:sp>
      <p:sp>
        <p:nvSpPr>
          <p:cNvPr id="5" name="Title 1">
            <a:extLst>
              <a:ext uri="{FF2B5EF4-FFF2-40B4-BE49-F238E27FC236}">
                <a16:creationId xmlns:a16="http://schemas.microsoft.com/office/drawing/2014/main" id="{574C2A23-2E98-438B-AB59-E7DCD58986C3}"/>
              </a:ext>
            </a:extLst>
          </p:cNvPr>
          <p:cNvSpPr txBox="1">
            <a:spLocks/>
          </p:cNvSpPr>
          <p:nvPr/>
        </p:nvSpPr>
        <p:spPr>
          <a:xfrm>
            <a:off x="0" y="284546"/>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dirty="0">
                <a:solidFill>
                  <a:srgbClr val="ED7D31"/>
                </a:solidFill>
              </a:rPr>
              <a:t>GED Flash with students – after 5 rounds</a:t>
            </a:r>
          </a:p>
          <a:p>
            <a:endParaRPr lang="en-US" sz="2400" dirty="0"/>
          </a:p>
        </p:txBody>
      </p:sp>
      <p:pic>
        <p:nvPicPr>
          <p:cNvPr id="6" name="Picture 5">
            <a:extLst>
              <a:ext uri="{FF2B5EF4-FFF2-40B4-BE49-F238E27FC236}">
                <a16:creationId xmlns:a16="http://schemas.microsoft.com/office/drawing/2014/main" id="{E834FA62-4909-4A97-868F-262641EC06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697" y="4471651"/>
            <a:ext cx="8786939" cy="1494109"/>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6F0BF801-72F2-4A6B-A773-E92A0060DACE}"/>
              </a:ext>
            </a:extLst>
          </p:cNvPr>
          <p:cNvCxnSpPr>
            <a:cxnSpLocks/>
          </p:cNvCxnSpPr>
          <p:nvPr/>
        </p:nvCxnSpPr>
        <p:spPr>
          <a:xfrm>
            <a:off x="229697" y="5036156"/>
            <a:ext cx="427731"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1A61F0F4-3F48-453F-B412-06E48F1BC3E3}"/>
              </a:ext>
            </a:extLst>
          </p:cNvPr>
          <p:cNvCxnSpPr>
            <a:cxnSpLocks/>
          </p:cNvCxnSpPr>
          <p:nvPr/>
        </p:nvCxnSpPr>
        <p:spPr>
          <a:xfrm>
            <a:off x="229697" y="5298737"/>
            <a:ext cx="427731"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DFEF2F40-C969-4C8B-A332-F09A55D3EB9C}"/>
              </a:ext>
            </a:extLst>
          </p:cNvPr>
          <p:cNvCxnSpPr>
            <a:cxnSpLocks/>
          </p:cNvCxnSpPr>
          <p:nvPr/>
        </p:nvCxnSpPr>
        <p:spPr>
          <a:xfrm>
            <a:off x="229697" y="5558228"/>
            <a:ext cx="427731"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6318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314880"/>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dirty="0">
                <a:solidFill>
                  <a:srgbClr val="ED7D31"/>
                </a:solidFill>
              </a:rPr>
              <a:t>GED Flash after Reviewing </a:t>
            </a:r>
          </a:p>
          <a:p>
            <a:r>
              <a:rPr lang="en-US" sz="2800" b="1" dirty="0">
                <a:solidFill>
                  <a:srgbClr val="ED7D31"/>
                </a:solidFill>
              </a:rPr>
              <a:t>the GED Ready Score Report</a:t>
            </a:r>
          </a:p>
          <a:p>
            <a:endParaRPr lang="en-US" sz="2400" dirty="0"/>
          </a:p>
        </p:txBody>
      </p:sp>
      <p:pic>
        <p:nvPicPr>
          <p:cNvPr id="3" name="Picture 2">
            <a:extLst>
              <a:ext uri="{FF2B5EF4-FFF2-40B4-BE49-F238E27FC236}">
                <a16:creationId xmlns:a16="http://schemas.microsoft.com/office/drawing/2014/main" id="{5E3EA62D-012B-4A3A-8B2B-A9053528C4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321" y="1223357"/>
            <a:ext cx="8057357" cy="4848879"/>
          </a:xfrm>
          <a:prstGeom prst="rect">
            <a:avLst/>
          </a:prstGeom>
          <a:ln>
            <a:noFill/>
          </a:ln>
          <a:effectLst>
            <a:outerShdw blurRad="292100" dist="139700" dir="2700000" algn="tl" rotWithShape="0">
              <a:srgbClr val="333333">
                <a:alpha val="65000"/>
              </a:srgbClr>
            </a:outerShdw>
          </a:effectLst>
        </p:spPr>
      </p:pic>
      <p:sp>
        <p:nvSpPr>
          <p:cNvPr id="10" name="Right Bracket 9">
            <a:extLst>
              <a:ext uri="{FF2B5EF4-FFF2-40B4-BE49-F238E27FC236}">
                <a16:creationId xmlns:a16="http://schemas.microsoft.com/office/drawing/2014/main" id="{14EB3E2D-584E-45D4-A9A3-5840150B5E51}"/>
              </a:ext>
            </a:extLst>
          </p:cNvPr>
          <p:cNvSpPr/>
          <p:nvPr/>
        </p:nvSpPr>
        <p:spPr>
          <a:xfrm flipH="1">
            <a:off x="210206" y="3647796"/>
            <a:ext cx="259542" cy="2448909"/>
          </a:xfrm>
          <a:prstGeom prst="rightBracket">
            <a:avLst/>
          </a:prstGeom>
          <a:ln w="76200">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050"/>
          </a:p>
        </p:txBody>
      </p:sp>
    </p:spTree>
    <p:extLst>
      <p:ext uri="{BB962C8B-B14F-4D97-AF65-F5344CB8AC3E}">
        <p14:creationId xmlns:p14="http://schemas.microsoft.com/office/powerpoint/2010/main" val="1605491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455458"/>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dirty="0">
                <a:solidFill>
                  <a:srgbClr val="ED7D31"/>
                </a:solidFill>
              </a:rPr>
              <a:t>GED Flash after Reviewing the GED Ready Score Report</a:t>
            </a:r>
          </a:p>
          <a:p>
            <a:endParaRPr lang="en-US" sz="2400" dirty="0"/>
          </a:p>
        </p:txBody>
      </p:sp>
      <p:pic>
        <p:nvPicPr>
          <p:cNvPr id="6" name="Picture 5">
            <a:extLst>
              <a:ext uri="{FF2B5EF4-FFF2-40B4-BE49-F238E27FC236}">
                <a16:creationId xmlns:a16="http://schemas.microsoft.com/office/drawing/2014/main" id="{CE10374A-CA9F-40FD-BF12-65FEB6A4FB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7993" y="1498600"/>
            <a:ext cx="7188014" cy="4256844"/>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FF7786B-8520-425F-BEDD-A0FEAFE817D3}"/>
              </a:ext>
            </a:extLst>
          </p:cNvPr>
          <p:cNvCxnSpPr>
            <a:cxnSpLocks/>
          </p:cNvCxnSpPr>
          <p:nvPr/>
        </p:nvCxnSpPr>
        <p:spPr>
          <a:xfrm>
            <a:off x="764127" y="3571202"/>
            <a:ext cx="427731"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DF8D3D74-724A-4587-B944-F8EB2458DAAF}"/>
              </a:ext>
            </a:extLst>
          </p:cNvPr>
          <p:cNvCxnSpPr>
            <a:cxnSpLocks/>
          </p:cNvCxnSpPr>
          <p:nvPr/>
        </p:nvCxnSpPr>
        <p:spPr>
          <a:xfrm>
            <a:off x="764127" y="5134332"/>
            <a:ext cx="427731"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245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4C2A23-2E98-438B-AB59-E7DCD58986C3}"/>
              </a:ext>
            </a:extLst>
          </p:cNvPr>
          <p:cNvSpPr txBox="1">
            <a:spLocks/>
          </p:cNvSpPr>
          <p:nvPr/>
        </p:nvSpPr>
        <p:spPr>
          <a:xfrm>
            <a:off x="0" y="334759"/>
            <a:ext cx="9144000" cy="422031"/>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800" b="1" dirty="0">
                <a:solidFill>
                  <a:srgbClr val="ED7D31"/>
                </a:solidFill>
              </a:rPr>
              <a:t>GED Flash after Reviewing the GED Ready Score Report</a:t>
            </a:r>
          </a:p>
          <a:p>
            <a:endParaRPr lang="en-US" sz="2400" dirty="0"/>
          </a:p>
        </p:txBody>
      </p:sp>
      <p:pic>
        <p:nvPicPr>
          <p:cNvPr id="3" name="Picture 2">
            <a:extLst>
              <a:ext uri="{FF2B5EF4-FFF2-40B4-BE49-F238E27FC236}">
                <a16:creationId xmlns:a16="http://schemas.microsoft.com/office/drawing/2014/main" id="{5E3EA62D-012B-4A3A-8B2B-A9053528C4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416" y="1282991"/>
            <a:ext cx="7859168" cy="4729610"/>
          </a:xfrm>
          <a:prstGeom prst="rect">
            <a:avLst/>
          </a:prstGeom>
          <a:ln>
            <a:noFill/>
          </a:ln>
          <a:effectLst>
            <a:outerShdw blurRad="292100" dist="139700" dir="2700000" algn="tl" rotWithShape="0">
              <a:srgbClr val="333333">
                <a:alpha val="65000"/>
              </a:srgbClr>
            </a:outerShdw>
          </a:effectLst>
        </p:spPr>
      </p:pic>
      <p:sp>
        <p:nvSpPr>
          <p:cNvPr id="6" name="Right Bracket 5">
            <a:extLst>
              <a:ext uri="{FF2B5EF4-FFF2-40B4-BE49-F238E27FC236}">
                <a16:creationId xmlns:a16="http://schemas.microsoft.com/office/drawing/2014/main" id="{704EF227-6D15-4A8B-9D7F-ED4EA19B44BB}"/>
              </a:ext>
            </a:extLst>
          </p:cNvPr>
          <p:cNvSpPr/>
          <p:nvPr/>
        </p:nvSpPr>
        <p:spPr>
          <a:xfrm flipH="1">
            <a:off x="210206" y="3647796"/>
            <a:ext cx="259542" cy="2448909"/>
          </a:xfrm>
          <a:prstGeom prst="rightBracket">
            <a:avLst/>
          </a:prstGeom>
          <a:ln w="76200">
            <a:solidFill>
              <a:schemeClr val="accent2"/>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050"/>
          </a:p>
        </p:txBody>
      </p:sp>
    </p:spTree>
    <p:extLst>
      <p:ext uri="{BB962C8B-B14F-4D97-AF65-F5344CB8AC3E}">
        <p14:creationId xmlns:p14="http://schemas.microsoft.com/office/powerpoint/2010/main" val="3877810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5" name="Picture Placeholder 4" descr="A close up of a computer&#10;&#10;Description automatically generated">
            <a:extLst>
              <a:ext uri="{FF2B5EF4-FFF2-40B4-BE49-F238E27FC236}">
                <a16:creationId xmlns:a16="http://schemas.microsoft.com/office/drawing/2014/main" id="{0438B31C-3044-43FA-BD92-215F4457FDD4}"/>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5624747" y="648268"/>
            <a:ext cx="3440781" cy="5561464"/>
          </a:xfrm>
          <a:noFill/>
        </p:spPr>
      </p:pic>
      <p:sp>
        <p:nvSpPr>
          <p:cNvPr id="220" name="Google Shape;220;p6"/>
          <p:cNvSpPr txBox="1">
            <a:spLocks noGrp="1"/>
          </p:cNvSpPr>
          <p:nvPr>
            <p:ph type="title"/>
          </p:nvPr>
        </p:nvSpPr>
        <p:spPr>
          <a:xfrm>
            <a:off x="78472" y="908249"/>
            <a:ext cx="5624747" cy="3681529"/>
          </a:xfrm>
        </p:spPr>
        <p:txBody>
          <a:bodyPr spcFirstLastPara="1" wrap="square" lIns="0" tIns="0" rIns="0" bIns="0" anchor="b" anchorCtr="0">
            <a:normAutofit/>
          </a:bodyPr>
          <a:lstStyle/>
          <a:p>
            <a:pPr marL="0" lvl="0" indent="0" rtl="0">
              <a:spcBef>
                <a:spcPts val="0"/>
              </a:spcBef>
              <a:spcAft>
                <a:spcPts val="0"/>
              </a:spcAft>
              <a:buClr>
                <a:schemeClr val="lt1"/>
              </a:buClr>
              <a:buSzPts val="4800"/>
              <a:buFont typeface="Rockwell"/>
              <a:buNone/>
            </a:pPr>
            <a:r>
              <a:rPr lang="en-US" b="1" dirty="0"/>
              <a:t>The New Normal:</a:t>
            </a:r>
            <a:br>
              <a:rPr lang="en-US" b="1" dirty="0"/>
            </a:br>
            <a:r>
              <a:rPr lang="en-US" b="1" dirty="0"/>
              <a:t>	Virtual</a:t>
            </a:r>
            <a:br>
              <a:rPr lang="en-US" b="1" dirty="0"/>
            </a:br>
            <a:r>
              <a:rPr lang="en-US" b="1" dirty="0"/>
              <a:t>	Face to Face</a:t>
            </a:r>
            <a:br>
              <a:rPr lang="en-US" b="1" dirty="0"/>
            </a:br>
            <a:r>
              <a:rPr lang="en-US" b="1" dirty="0"/>
              <a:t>	Hybrid/Blended</a:t>
            </a:r>
            <a:endParaRPr lang="en-US" dirty="0"/>
          </a:p>
        </p:txBody>
      </p:sp>
      <p:sp>
        <p:nvSpPr>
          <p:cNvPr id="221" name="Google Shape;221;p6"/>
          <p:cNvSpPr txBox="1">
            <a:spLocks noGrp="1"/>
          </p:cNvSpPr>
          <p:nvPr>
            <p:ph type="sldNum" idx="12"/>
          </p:nvPr>
        </p:nvSpPr>
        <p:spPr>
          <a:xfrm>
            <a:off x="301082" y="6446837"/>
            <a:ext cx="2057400" cy="218070"/>
          </a:xfrm>
        </p:spPr>
        <p:txBody>
          <a:bodyPr spcFirstLastPara="1" wrap="square" lIns="0" tIns="0" rIns="0" bIns="0" anchor="b" anchorCtr="0">
            <a:normAutofit/>
          </a:bodyPr>
          <a:lstStyle/>
          <a:p>
            <a:pPr marL="0" marR="0" lvl="0" indent="0" rtl="0">
              <a:spcBef>
                <a:spcPts val="0"/>
              </a:spcBef>
              <a:spcAft>
                <a:spcPts val="600"/>
              </a:spcAft>
              <a:buClr>
                <a:srgbClr val="AEABAB"/>
              </a:buClr>
              <a:buSzPts val="900"/>
              <a:buFont typeface="Arial"/>
              <a:buNone/>
            </a:pPr>
            <a:fld id="{00000000-1234-1234-1234-123412341234}" type="slidenum">
              <a:rPr lang="en-US" b="0" i="0" u="none" strike="noStrike" cap="none"/>
              <a:pPr marL="0" marR="0" lvl="0" indent="0" rtl="0">
                <a:spcBef>
                  <a:spcPts val="0"/>
                </a:spcBef>
                <a:spcAft>
                  <a:spcPts val="600"/>
                </a:spcAft>
                <a:buClr>
                  <a:srgbClr val="AEABAB"/>
                </a:buClr>
                <a:buSzPts val="900"/>
                <a:buFont typeface="Arial"/>
                <a:buNone/>
              </a:pPr>
              <a:t>5</a:t>
            </a:fld>
            <a:endParaRPr lang="en-US" b="0" i="0" u="none" strike="noStrike" cap="none"/>
          </a:p>
        </p:txBody>
      </p:sp>
    </p:spTree>
    <p:extLst>
      <p:ext uri="{BB962C8B-B14F-4D97-AF65-F5344CB8AC3E}">
        <p14:creationId xmlns:p14="http://schemas.microsoft.com/office/powerpoint/2010/main" val="365357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5" name="Picture Placeholder 4" descr="A close up of a computer&#10;&#10;Description automatically generated">
            <a:extLst>
              <a:ext uri="{FF2B5EF4-FFF2-40B4-BE49-F238E27FC236}">
                <a16:creationId xmlns:a16="http://schemas.microsoft.com/office/drawing/2014/main" id="{0438B31C-3044-43FA-BD92-215F4457FDD4}"/>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5624747" y="648268"/>
            <a:ext cx="3440781" cy="5561464"/>
          </a:xfrm>
          <a:noFill/>
        </p:spPr>
      </p:pic>
      <p:sp>
        <p:nvSpPr>
          <p:cNvPr id="221" name="Google Shape;221;p6"/>
          <p:cNvSpPr txBox="1">
            <a:spLocks noGrp="1"/>
          </p:cNvSpPr>
          <p:nvPr>
            <p:ph type="sldNum" idx="12"/>
          </p:nvPr>
        </p:nvSpPr>
        <p:spPr>
          <a:xfrm>
            <a:off x="301082" y="6446837"/>
            <a:ext cx="2057400" cy="218070"/>
          </a:xfrm>
        </p:spPr>
        <p:txBody>
          <a:bodyPr spcFirstLastPara="1" wrap="square" lIns="0" tIns="0" rIns="0" bIns="0" anchor="b" anchorCtr="0">
            <a:normAutofit/>
          </a:bodyPr>
          <a:lstStyle/>
          <a:p>
            <a:pPr marL="0" marR="0" lvl="0" indent="0" rtl="0">
              <a:spcBef>
                <a:spcPts val="0"/>
              </a:spcBef>
              <a:spcAft>
                <a:spcPts val="600"/>
              </a:spcAft>
              <a:buClr>
                <a:srgbClr val="AEABAB"/>
              </a:buClr>
              <a:buSzPts val="900"/>
              <a:buFont typeface="Arial"/>
              <a:buNone/>
            </a:pPr>
            <a:fld id="{00000000-1234-1234-1234-123412341234}" type="slidenum">
              <a:rPr lang="en-US" b="0" i="0" u="none" strike="noStrike" cap="none"/>
              <a:pPr marL="0" marR="0" lvl="0" indent="0" rtl="0">
                <a:spcBef>
                  <a:spcPts val="0"/>
                </a:spcBef>
                <a:spcAft>
                  <a:spcPts val="600"/>
                </a:spcAft>
                <a:buClr>
                  <a:srgbClr val="AEABAB"/>
                </a:buClr>
                <a:buSzPts val="900"/>
                <a:buFont typeface="Arial"/>
                <a:buNone/>
              </a:pPr>
              <a:t>50</a:t>
            </a:fld>
            <a:endParaRPr lang="en-US" b="0" i="0" u="none" strike="noStrike" cap="none"/>
          </a:p>
        </p:txBody>
      </p:sp>
      <p:sp>
        <p:nvSpPr>
          <p:cNvPr id="3" name="Title 2">
            <a:extLst>
              <a:ext uri="{FF2B5EF4-FFF2-40B4-BE49-F238E27FC236}">
                <a16:creationId xmlns:a16="http://schemas.microsoft.com/office/drawing/2014/main" id="{009F2852-2C9E-49F3-993E-A9B541AE78D6}"/>
              </a:ext>
            </a:extLst>
          </p:cNvPr>
          <p:cNvSpPr>
            <a:spLocks noGrp="1"/>
          </p:cNvSpPr>
          <p:nvPr>
            <p:ph type="title"/>
          </p:nvPr>
        </p:nvSpPr>
        <p:spPr/>
        <p:txBody>
          <a:bodyPr/>
          <a:lstStyle/>
          <a:p>
            <a:r>
              <a:rPr lang="en-US" dirty="0"/>
              <a:t>What we know</a:t>
            </a:r>
            <a:br>
              <a:rPr lang="en-US" dirty="0"/>
            </a:br>
            <a:br>
              <a:rPr lang="en-US" dirty="0"/>
            </a:br>
            <a:endParaRPr lang="en-US" dirty="0"/>
          </a:p>
        </p:txBody>
      </p:sp>
    </p:spTree>
    <p:extLst>
      <p:ext uri="{BB962C8B-B14F-4D97-AF65-F5344CB8AC3E}">
        <p14:creationId xmlns:p14="http://schemas.microsoft.com/office/powerpoint/2010/main" val="2540928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E095-483F-854C-B329-0D929E398B9C}"/>
              </a:ext>
            </a:extLst>
          </p:cNvPr>
          <p:cNvSpPr>
            <a:spLocks noGrp="1"/>
          </p:cNvSpPr>
          <p:nvPr>
            <p:ph type="title"/>
          </p:nvPr>
        </p:nvSpPr>
        <p:spPr/>
        <p:txBody>
          <a:bodyPr/>
          <a:lstStyle/>
          <a:p>
            <a:r>
              <a:rPr lang="en-US"/>
              <a:t>Data Shows: Higher Likelihood of Passing</a:t>
            </a:r>
          </a:p>
        </p:txBody>
      </p:sp>
      <p:graphicFrame>
        <p:nvGraphicFramePr>
          <p:cNvPr id="5" name="Content Placeholder 4">
            <a:extLst>
              <a:ext uri="{FF2B5EF4-FFF2-40B4-BE49-F238E27FC236}">
                <a16:creationId xmlns:a16="http://schemas.microsoft.com/office/drawing/2014/main" id="{D39F1EED-2BC9-0A48-B1B0-137A9B127020}"/>
              </a:ext>
            </a:extLst>
          </p:cNvPr>
          <p:cNvGraphicFramePr>
            <a:graphicFrameLocks noGrp="1"/>
          </p:cNvGraphicFramePr>
          <p:nvPr>
            <p:ph idx="1"/>
            <p:extLst>
              <p:ext uri="{D42A27DB-BD31-4B8C-83A1-F6EECF244321}">
                <p14:modId xmlns:p14="http://schemas.microsoft.com/office/powerpoint/2010/main" val="3534654258"/>
              </p:ext>
            </p:extLst>
          </p:nvPr>
        </p:nvGraphicFramePr>
        <p:xfrm>
          <a:off x="328961" y="1504138"/>
          <a:ext cx="8513956" cy="2812545"/>
        </p:xfrm>
        <a:graphic>
          <a:graphicData uri="http://schemas.openxmlformats.org/drawingml/2006/table">
            <a:tbl>
              <a:tblPr firstRow="1" bandRow="1">
                <a:tableStyleId>{5C22544A-7EE6-4342-B048-85BDC9FD1C3A}</a:tableStyleId>
              </a:tblPr>
              <a:tblGrid>
                <a:gridCol w="2815628">
                  <a:extLst>
                    <a:ext uri="{9D8B030D-6E8A-4147-A177-3AD203B41FA5}">
                      <a16:colId xmlns:a16="http://schemas.microsoft.com/office/drawing/2014/main" val="3481202105"/>
                    </a:ext>
                  </a:extLst>
                </a:gridCol>
                <a:gridCol w="1275480">
                  <a:extLst>
                    <a:ext uri="{9D8B030D-6E8A-4147-A177-3AD203B41FA5}">
                      <a16:colId xmlns:a16="http://schemas.microsoft.com/office/drawing/2014/main" val="1874873015"/>
                    </a:ext>
                  </a:extLst>
                </a:gridCol>
                <a:gridCol w="2294360">
                  <a:extLst>
                    <a:ext uri="{9D8B030D-6E8A-4147-A177-3AD203B41FA5}">
                      <a16:colId xmlns:a16="http://schemas.microsoft.com/office/drawing/2014/main" val="1060351513"/>
                    </a:ext>
                  </a:extLst>
                </a:gridCol>
                <a:gridCol w="2128488">
                  <a:extLst>
                    <a:ext uri="{9D8B030D-6E8A-4147-A177-3AD203B41FA5}">
                      <a16:colId xmlns:a16="http://schemas.microsoft.com/office/drawing/2014/main" val="2094396467"/>
                    </a:ext>
                  </a:extLst>
                </a:gridCol>
              </a:tblGrid>
              <a:tr h="1172945">
                <a:tc>
                  <a:txBody>
                    <a:bodyPr/>
                    <a:lstStyle/>
                    <a:p>
                      <a:r>
                        <a:rPr lang="en-US" sz="2000" dirty="0">
                          <a:latin typeface="Arial" panose="020B0604020202020204" pitchFamily="34" charset="0"/>
                          <a:cs typeface="Arial" panose="020B0604020202020204" pitchFamily="34" charset="0"/>
                        </a:rPr>
                        <a:t>GED Flash Group</a:t>
                      </a:r>
                    </a:p>
                  </a:txBody>
                  <a:tcPr marL="68580" marR="68580" marT="34290" marB="34290"/>
                </a:tc>
                <a:tc>
                  <a:txBody>
                    <a:bodyPr/>
                    <a:lstStyle/>
                    <a:p>
                      <a:r>
                        <a:rPr lang="en-US" sz="2000" dirty="0">
                          <a:latin typeface="Arial" panose="020B0604020202020204" pitchFamily="34" charset="0"/>
                          <a:cs typeface="Arial" panose="020B0604020202020204" pitchFamily="34" charset="0"/>
                        </a:rPr>
                        <a:t># of Students</a:t>
                      </a:r>
                    </a:p>
                  </a:txBody>
                  <a:tcPr marL="68580" marR="68580" marT="34290" marB="34290"/>
                </a:tc>
                <a:tc>
                  <a:txBody>
                    <a:bodyPr/>
                    <a:lstStyle/>
                    <a:p>
                      <a:r>
                        <a:rPr lang="en-US" sz="2000" dirty="0">
                          <a:latin typeface="Arial"/>
                          <a:cs typeface="Arial"/>
                        </a:rPr>
                        <a:t>Mean GED® Ready Math Test Score</a:t>
                      </a:r>
                    </a:p>
                  </a:txBody>
                  <a:tcPr marL="68580" marR="68580" marT="34290" marB="34290"/>
                </a:tc>
                <a:tc>
                  <a:txBody>
                    <a:bodyPr/>
                    <a:lstStyle/>
                    <a:p>
                      <a:pPr lvl="0">
                        <a:buNone/>
                      </a:pPr>
                      <a:r>
                        <a:rPr lang="en-US" sz="2000" b="1" i="0" u="none" strike="noStrike" noProof="0">
                          <a:latin typeface="Arial"/>
                        </a:rPr>
                        <a:t>Mean GED® Math Test Score</a:t>
                      </a:r>
                      <a:endParaRPr lang="en-US" sz="1600"/>
                    </a:p>
                  </a:txBody>
                  <a:tcPr marL="68580" marR="68580" marT="34290" marB="34290"/>
                </a:tc>
                <a:extLst>
                  <a:ext uri="{0D108BD9-81ED-4DB2-BD59-A6C34878D82A}">
                    <a16:rowId xmlns:a16="http://schemas.microsoft.com/office/drawing/2014/main" val="1628788805"/>
                  </a:ext>
                </a:extLst>
              </a:tr>
              <a:tr h="819800">
                <a:tc>
                  <a:txBody>
                    <a:bodyPr/>
                    <a:lstStyle/>
                    <a:p>
                      <a:r>
                        <a:rPr lang="en-US" sz="2000">
                          <a:latin typeface="Arial"/>
                          <a:cs typeface="Arial"/>
                        </a:rPr>
                        <a:t>Low Users (22 questions or less)</a:t>
                      </a:r>
                    </a:p>
                  </a:txBody>
                  <a:tcPr marL="68580" marR="68580" marT="34290" marB="34290"/>
                </a:tc>
                <a:tc>
                  <a:txBody>
                    <a:bodyPr/>
                    <a:lstStyle/>
                    <a:p>
                      <a:r>
                        <a:rPr lang="en-US" sz="2000" dirty="0">
                          <a:latin typeface="Arial"/>
                          <a:cs typeface="Arial"/>
                        </a:rPr>
                        <a:t>8,304</a:t>
                      </a:r>
                      <a:endParaRPr lang="en-US" sz="2000" dirty="0">
                        <a:latin typeface="Arial" panose="020B0604020202020204" pitchFamily="34" charset="0"/>
                        <a:cs typeface="Arial" panose="020B0604020202020204" pitchFamily="34" charset="0"/>
                      </a:endParaRPr>
                    </a:p>
                  </a:txBody>
                  <a:tcPr marL="68580" marR="68580" marT="34290" marB="34290"/>
                </a:tc>
                <a:tc>
                  <a:txBody>
                    <a:bodyPr/>
                    <a:lstStyle/>
                    <a:p>
                      <a:r>
                        <a:rPr lang="en-US" sz="2000" dirty="0">
                          <a:latin typeface="Arial"/>
                          <a:cs typeface="Arial"/>
                        </a:rPr>
                        <a:t>146</a:t>
                      </a:r>
                      <a:endParaRPr lang="en-US" sz="2000" dirty="0">
                        <a:latin typeface="Arial" panose="020B0604020202020204" pitchFamily="34" charset="0"/>
                        <a:cs typeface="Arial" panose="020B0604020202020204" pitchFamily="34" charset="0"/>
                      </a:endParaRPr>
                    </a:p>
                  </a:txBody>
                  <a:tcPr marL="68580" marR="68580" marT="34290" marB="34290"/>
                </a:tc>
                <a:tc>
                  <a:txBody>
                    <a:bodyPr/>
                    <a:lstStyle/>
                    <a:p>
                      <a:pPr lvl="0">
                        <a:buNone/>
                      </a:pPr>
                      <a:r>
                        <a:rPr lang="en-US" sz="2000" dirty="0">
                          <a:latin typeface="Arial"/>
                          <a:cs typeface="Arial"/>
                        </a:rPr>
                        <a:t>146</a:t>
                      </a:r>
                    </a:p>
                  </a:txBody>
                  <a:tcPr marL="68580" marR="68580" marT="34290" marB="34290"/>
                </a:tc>
                <a:extLst>
                  <a:ext uri="{0D108BD9-81ED-4DB2-BD59-A6C34878D82A}">
                    <a16:rowId xmlns:a16="http://schemas.microsoft.com/office/drawing/2014/main" val="1843415964"/>
                  </a:ext>
                </a:extLst>
              </a:tr>
              <a:tr h="819800">
                <a:tc>
                  <a:txBody>
                    <a:bodyPr/>
                    <a:lstStyle/>
                    <a:p>
                      <a:r>
                        <a:rPr lang="en-US" sz="2000">
                          <a:latin typeface="Arial"/>
                          <a:cs typeface="Arial"/>
                        </a:rPr>
                        <a:t>High Users (91+ questions)</a:t>
                      </a:r>
                    </a:p>
                  </a:txBody>
                  <a:tcPr marL="68580" marR="68580" marT="34290" marB="34290"/>
                </a:tc>
                <a:tc>
                  <a:txBody>
                    <a:bodyPr/>
                    <a:lstStyle/>
                    <a:p>
                      <a:r>
                        <a:rPr lang="en-US" sz="2000">
                          <a:latin typeface="Arial"/>
                          <a:cs typeface="Arial"/>
                        </a:rPr>
                        <a:t>8,406</a:t>
                      </a:r>
                      <a:endParaRPr lang="en-US" sz="2000">
                        <a:latin typeface="Arial" panose="020B0604020202020204" pitchFamily="34" charset="0"/>
                        <a:cs typeface="Arial" panose="020B0604020202020204" pitchFamily="34" charset="0"/>
                      </a:endParaRPr>
                    </a:p>
                  </a:txBody>
                  <a:tcPr marL="68580" marR="68580" marT="34290" marB="34290"/>
                </a:tc>
                <a:tc>
                  <a:txBody>
                    <a:bodyPr/>
                    <a:lstStyle/>
                    <a:p>
                      <a:r>
                        <a:rPr lang="en-US" sz="2000" dirty="0">
                          <a:latin typeface="Arial"/>
                          <a:cs typeface="Arial"/>
                        </a:rPr>
                        <a:t>152</a:t>
                      </a:r>
                      <a:endParaRPr lang="en-US" sz="2000" dirty="0">
                        <a:latin typeface="Arial" panose="020B0604020202020204" pitchFamily="34" charset="0"/>
                        <a:cs typeface="Arial" panose="020B0604020202020204" pitchFamily="34" charset="0"/>
                      </a:endParaRPr>
                    </a:p>
                  </a:txBody>
                  <a:tcPr marL="68580" marR="68580" marT="34290" marB="34290"/>
                </a:tc>
                <a:tc>
                  <a:txBody>
                    <a:bodyPr/>
                    <a:lstStyle/>
                    <a:p>
                      <a:pPr lvl="0">
                        <a:buNone/>
                      </a:pPr>
                      <a:r>
                        <a:rPr lang="en-US" sz="2000" dirty="0">
                          <a:latin typeface="Arial"/>
                          <a:cs typeface="Arial"/>
                        </a:rPr>
                        <a:t>150</a:t>
                      </a:r>
                    </a:p>
                  </a:txBody>
                  <a:tcPr marL="68580" marR="68580" marT="34290" marB="34290"/>
                </a:tc>
                <a:extLst>
                  <a:ext uri="{0D108BD9-81ED-4DB2-BD59-A6C34878D82A}">
                    <a16:rowId xmlns:a16="http://schemas.microsoft.com/office/drawing/2014/main" val="1668464640"/>
                  </a:ext>
                </a:extLst>
              </a:tr>
            </a:tbl>
          </a:graphicData>
        </a:graphic>
      </p:graphicFrame>
      <p:sp>
        <p:nvSpPr>
          <p:cNvPr id="4" name="Slide Number Placeholder 3">
            <a:extLst>
              <a:ext uri="{FF2B5EF4-FFF2-40B4-BE49-F238E27FC236}">
                <a16:creationId xmlns:a16="http://schemas.microsoft.com/office/drawing/2014/main" id="{F2051B1C-0989-354F-BDA3-090DAFDBC7DF}"/>
              </a:ext>
            </a:extLst>
          </p:cNvPr>
          <p:cNvSpPr>
            <a:spLocks noGrp="1"/>
          </p:cNvSpPr>
          <p:nvPr>
            <p:ph type="sldNum" sz="quarter" idx="12"/>
          </p:nvPr>
        </p:nvSpPr>
        <p:spPr/>
        <p:txBody>
          <a:bodyPr/>
          <a:lstStyle/>
          <a:p>
            <a:pPr>
              <a:buClr>
                <a:srgbClr val="000000"/>
              </a:buClr>
            </a:pPr>
            <a:fld id="{BAE26A2A-DE5F-EA41-900F-AB5C4F1D9848}" type="slidenum">
              <a:rPr lang="en-US" kern="0"/>
              <a:pPr>
                <a:buClr>
                  <a:srgbClr val="000000"/>
                </a:buClr>
              </a:pPr>
              <a:t>51</a:t>
            </a:fld>
            <a:endParaRPr lang="en-US" kern="0"/>
          </a:p>
        </p:txBody>
      </p:sp>
      <p:sp>
        <p:nvSpPr>
          <p:cNvPr id="6" name="TextBox 5">
            <a:extLst>
              <a:ext uri="{FF2B5EF4-FFF2-40B4-BE49-F238E27FC236}">
                <a16:creationId xmlns:a16="http://schemas.microsoft.com/office/drawing/2014/main" id="{6A378250-5AD7-8648-98BC-923F134C9CC1}"/>
              </a:ext>
            </a:extLst>
          </p:cNvPr>
          <p:cNvSpPr txBox="1"/>
          <p:nvPr/>
        </p:nvSpPr>
        <p:spPr>
          <a:xfrm>
            <a:off x="1368811" y="4650040"/>
            <a:ext cx="6559999" cy="746358"/>
          </a:xfrm>
          <a:prstGeom prst="rect">
            <a:avLst/>
          </a:prstGeom>
          <a:noFill/>
        </p:spPr>
        <p:txBody>
          <a:bodyPr wrap="square" rtlCol="0">
            <a:spAutoFit/>
          </a:bodyPr>
          <a:lstStyle/>
          <a:p>
            <a:pPr fontAlgn="base">
              <a:buClr>
                <a:srgbClr val="000000"/>
              </a:buClr>
            </a:pPr>
            <a:r>
              <a:rPr lang="en-US" sz="1600" dirty="0"/>
              <a:t>Students who practiced frequently with GED Flash scored on average four points higher on their GED test vs. those who rarely used it.</a:t>
            </a:r>
          </a:p>
          <a:p>
            <a:pPr>
              <a:buClr>
                <a:srgbClr val="000000"/>
              </a:buClr>
            </a:pPr>
            <a:endParaRPr lang="en-US" sz="1050" dirty="0"/>
          </a:p>
        </p:txBody>
      </p:sp>
    </p:spTree>
    <p:extLst>
      <p:ext uri="{BB962C8B-B14F-4D97-AF65-F5344CB8AC3E}">
        <p14:creationId xmlns:p14="http://schemas.microsoft.com/office/powerpoint/2010/main" val="1775480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C522-5E40-0040-9460-EABBE2C732BD}"/>
              </a:ext>
            </a:extLst>
          </p:cNvPr>
          <p:cNvSpPr>
            <a:spLocks noGrp="1"/>
          </p:cNvSpPr>
          <p:nvPr>
            <p:ph type="title"/>
          </p:nvPr>
        </p:nvSpPr>
        <p:spPr/>
        <p:txBody>
          <a:bodyPr/>
          <a:lstStyle/>
          <a:p>
            <a:r>
              <a:rPr lang="en-US"/>
              <a:t>Data Shows: More Practice Means More Correct Answers</a:t>
            </a:r>
          </a:p>
        </p:txBody>
      </p:sp>
      <p:sp>
        <p:nvSpPr>
          <p:cNvPr id="4" name="Slide Number Placeholder 3">
            <a:extLst>
              <a:ext uri="{FF2B5EF4-FFF2-40B4-BE49-F238E27FC236}">
                <a16:creationId xmlns:a16="http://schemas.microsoft.com/office/drawing/2014/main" id="{88FBF55B-7184-1240-A9EC-2A4E6A1E4374}"/>
              </a:ext>
            </a:extLst>
          </p:cNvPr>
          <p:cNvSpPr>
            <a:spLocks noGrp="1"/>
          </p:cNvSpPr>
          <p:nvPr>
            <p:ph type="sldNum" sz="quarter" idx="12"/>
          </p:nvPr>
        </p:nvSpPr>
        <p:spPr/>
        <p:txBody>
          <a:bodyPr/>
          <a:lstStyle/>
          <a:p>
            <a:pPr>
              <a:buClr>
                <a:srgbClr val="000000"/>
              </a:buClr>
            </a:pPr>
            <a:fld id="{BAE26A2A-DE5F-EA41-900F-AB5C4F1D9848}" type="slidenum">
              <a:rPr lang="en-US" kern="0"/>
              <a:pPr>
                <a:buClr>
                  <a:srgbClr val="000000"/>
                </a:buClr>
              </a:pPr>
              <a:t>52</a:t>
            </a:fld>
            <a:endParaRPr lang="en-US" kern="0"/>
          </a:p>
        </p:txBody>
      </p:sp>
      <p:graphicFrame>
        <p:nvGraphicFramePr>
          <p:cNvPr id="5" name="Content Placeholder 4">
            <a:extLst>
              <a:ext uri="{FF2B5EF4-FFF2-40B4-BE49-F238E27FC236}">
                <a16:creationId xmlns:a16="http://schemas.microsoft.com/office/drawing/2014/main" id="{BBC8CA6A-ED40-064A-B1B0-3CF230569707}"/>
              </a:ext>
            </a:extLst>
          </p:cNvPr>
          <p:cNvGraphicFramePr>
            <a:graphicFrameLocks/>
          </p:cNvGraphicFramePr>
          <p:nvPr>
            <p:extLst>
              <p:ext uri="{D42A27DB-BD31-4B8C-83A1-F6EECF244321}">
                <p14:modId xmlns:p14="http://schemas.microsoft.com/office/powerpoint/2010/main" val="4135159508"/>
              </p:ext>
            </p:extLst>
          </p:nvPr>
        </p:nvGraphicFramePr>
        <p:xfrm>
          <a:off x="862484" y="1632119"/>
          <a:ext cx="7419032" cy="2787843"/>
        </p:xfrm>
        <a:graphic>
          <a:graphicData uri="http://schemas.openxmlformats.org/drawingml/2006/table">
            <a:tbl>
              <a:tblPr firstRow="1" bandRow="1">
                <a:tableStyleId>{5C22544A-7EE6-4342-B048-85BDC9FD1C3A}</a:tableStyleId>
              </a:tblPr>
              <a:tblGrid>
                <a:gridCol w="3945458">
                  <a:extLst>
                    <a:ext uri="{9D8B030D-6E8A-4147-A177-3AD203B41FA5}">
                      <a16:colId xmlns:a16="http://schemas.microsoft.com/office/drawing/2014/main" val="3481202105"/>
                    </a:ext>
                  </a:extLst>
                </a:gridCol>
                <a:gridCol w="3473574">
                  <a:extLst>
                    <a:ext uri="{9D8B030D-6E8A-4147-A177-3AD203B41FA5}">
                      <a16:colId xmlns:a16="http://schemas.microsoft.com/office/drawing/2014/main" val="1060351513"/>
                    </a:ext>
                  </a:extLst>
                </a:gridCol>
              </a:tblGrid>
              <a:tr h="929281">
                <a:tc>
                  <a:txBody>
                    <a:bodyPr/>
                    <a:lstStyle/>
                    <a:p>
                      <a:r>
                        <a:rPr lang="en-US" sz="2400" dirty="0">
                          <a:latin typeface="Arial" panose="020B0604020202020204" pitchFamily="34" charset="0"/>
                          <a:cs typeface="Arial" panose="020B0604020202020204" pitchFamily="34" charset="0"/>
                        </a:rPr>
                        <a:t>GED Flash Group</a:t>
                      </a:r>
                    </a:p>
                  </a:txBody>
                  <a:tcPr marL="68580" marR="68580" marT="34290" marB="34290"/>
                </a:tc>
                <a:tc>
                  <a:txBody>
                    <a:bodyPr/>
                    <a:lstStyle/>
                    <a:p>
                      <a:r>
                        <a:rPr lang="en-US" sz="2400">
                          <a:latin typeface="Arial" panose="020B0604020202020204" pitchFamily="34" charset="0"/>
                          <a:cs typeface="Arial" panose="020B0604020202020204" pitchFamily="34" charset="0"/>
                        </a:rPr>
                        <a:t>Mean Percent Correct</a:t>
                      </a:r>
                    </a:p>
                  </a:txBody>
                  <a:tcPr marL="68580" marR="68580" marT="34290" marB="34290"/>
                </a:tc>
                <a:extLst>
                  <a:ext uri="{0D108BD9-81ED-4DB2-BD59-A6C34878D82A}">
                    <a16:rowId xmlns:a16="http://schemas.microsoft.com/office/drawing/2014/main" val="1628788805"/>
                  </a:ext>
                </a:extLst>
              </a:tr>
              <a:tr h="929281">
                <a:tc>
                  <a:txBody>
                    <a:bodyPr/>
                    <a:lstStyle/>
                    <a:p>
                      <a:r>
                        <a:rPr lang="en-US" sz="2400" dirty="0">
                          <a:latin typeface="Arial"/>
                          <a:cs typeface="Arial"/>
                        </a:rPr>
                        <a:t>Low users (22 or fewer)</a:t>
                      </a:r>
                      <a:endParaRPr lang="en-US" sz="2400" dirty="0">
                        <a:latin typeface="Arial" panose="020B0604020202020204" pitchFamily="34" charset="0"/>
                        <a:cs typeface="Arial" panose="020B0604020202020204" pitchFamily="34" charset="0"/>
                      </a:endParaRPr>
                    </a:p>
                  </a:txBody>
                  <a:tcPr marL="68580" marR="68580" marT="34290" marB="34290"/>
                </a:tc>
                <a:tc>
                  <a:txBody>
                    <a:bodyPr/>
                    <a:lstStyle/>
                    <a:p>
                      <a:r>
                        <a:rPr lang="en-US" sz="2400" dirty="0">
                          <a:latin typeface="Arial"/>
                          <a:cs typeface="Arial"/>
                        </a:rPr>
                        <a:t>43.9%</a:t>
                      </a:r>
                    </a:p>
                  </a:txBody>
                  <a:tcPr marL="68580" marR="68580" marT="34290" marB="34290"/>
                </a:tc>
                <a:extLst>
                  <a:ext uri="{0D108BD9-81ED-4DB2-BD59-A6C34878D82A}">
                    <a16:rowId xmlns:a16="http://schemas.microsoft.com/office/drawing/2014/main" val="1843415964"/>
                  </a:ext>
                </a:extLst>
              </a:tr>
              <a:tr h="929281">
                <a:tc>
                  <a:txBody>
                    <a:bodyPr/>
                    <a:lstStyle/>
                    <a:p>
                      <a:r>
                        <a:rPr lang="en-US" sz="2400">
                          <a:latin typeface="Arial"/>
                          <a:cs typeface="Arial"/>
                        </a:rPr>
                        <a:t>High users (91 or more)</a:t>
                      </a:r>
                      <a:endParaRPr lang="en-US" sz="2400">
                        <a:latin typeface="Arial" panose="020B0604020202020204" pitchFamily="34" charset="0"/>
                        <a:cs typeface="Arial" panose="020B0604020202020204" pitchFamily="34" charset="0"/>
                      </a:endParaRPr>
                    </a:p>
                  </a:txBody>
                  <a:tcPr marL="68580" marR="68580" marT="34290" marB="34290"/>
                </a:tc>
                <a:tc>
                  <a:txBody>
                    <a:bodyPr/>
                    <a:lstStyle/>
                    <a:p>
                      <a:r>
                        <a:rPr lang="en-US" sz="2400" dirty="0">
                          <a:latin typeface="Arial"/>
                          <a:cs typeface="Arial"/>
                        </a:rPr>
                        <a:t>53.2%</a:t>
                      </a:r>
                    </a:p>
                  </a:txBody>
                  <a:tcPr marL="68580" marR="68580" marT="34290" marB="34290"/>
                </a:tc>
                <a:extLst>
                  <a:ext uri="{0D108BD9-81ED-4DB2-BD59-A6C34878D82A}">
                    <a16:rowId xmlns:a16="http://schemas.microsoft.com/office/drawing/2014/main" val="1668464640"/>
                  </a:ext>
                </a:extLst>
              </a:tr>
            </a:tbl>
          </a:graphicData>
        </a:graphic>
      </p:graphicFrame>
      <p:sp>
        <p:nvSpPr>
          <p:cNvPr id="6" name="TextBox 5">
            <a:extLst>
              <a:ext uri="{FF2B5EF4-FFF2-40B4-BE49-F238E27FC236}">
                <a16:creationId xmlns:a16="http://schemas.microsoft.com/office/drawing/2014/main" id="{B218F346-877F-664C-A23A-508F28ACE122}"/>
              </a:ext>
            </a:extLst>
          </p:cNvPr>
          <p:cNvSpPr txBox="1"/>
          <p:nvPr/>
        </p:nvSpPr>
        <p:spPr>
          <a:xfrm>
            <a:off x="862485" y="4635734"/>
            <a:ext cx="7419032" cy="1054135"/>
          </a:xfrm>
          <a:prstGeom prst="rect">
            <a:avLst/>
          </a:prstGeom>
          <a:noFill/>
        </p:spPr>
        <p:txBody>
          <a:bodyPr wrap="square" lIns="68580" tIns="34290" rIns="68580" bIns="34290" rtlCol="0" anchor="t">
            <a:spAutoFit/>
          </a:bodyPr>
          <a:lstStyle/>
          <a:p>
            <a:pPr fontAlgn="base">
              <a:buClr>
                <a:srgbClr val="000000"/>
              </a:buClr>
            </a:pPr>
            <a:r>
              <a:rPr lang="en-US" sz="1600" dirty="0"/>
              <a:t>The more students practiced, the more questions they got correct. </a:t>
            </a:r>
          </a:p>
          <a:p>
            <a:pPr>
              <a:buClr>
                <a:srgbClr val="000000"/>
              </a:buClr>
            </a:pPr>
            <a:endParaRPr lang="en-US" sz="1600" dirty="0"/>
          </a:p>
          <a:p>
            <a:pPr>
              <a:buClr>
                <a:srgbClr val="000000"/>
              </a:buClr>
            </a:pPr>
            <a:r>
              <a:rPr lang="en-US" sz="1600" dirty="0"/>
              <a:t>Superusers of Flash (340+ questions) answered 90% of questions correctly. </a:t>
            </a:r>
            <a:br>
              <a:rPr lang="en-US" sz="1600" dirty="0"/>
            </a:br>
            <a:endParaRPr lang="en-US" sz="1600" dirty="0"/>
          </a:p>
        </p:txBody>
      </p:sp>
      <p:sp>
        <p:nvSpPr>
          <p:cNvPr id="7" name="TextBox 6">
            <a:extLst>
              <a:ext uri="{FF2B5EF4-FFF2-40B4-BE49-F238E27FC236}">
                <a16:creationId xmlns:a16="http://schemas.microsoft.com/office/drawing/2014/main" id="{5020BD65-7358-3945-9F18-BF3F456BA7CA}"/>
              </a:ext>
            </a:extLst>
          </p:cNvPr>
          <p:cNvSpPr txBox="1"/>
          <p:nvPr/>
        </p:nvSpPr>
        <p:spPr>
          <a:xfrm>
            <a:off x="848545" y="5526973"/>
            <a:ext cx="7966494" cy="584775"/>
          </a:xfrm>
          <a:prstGeom prst="rect">
            <a:avLst/>
          </a:prstGeom>
          <a:noFill/>
        </p:spPr>
        <p:txBody>
          <a:bodyPr wrap="square" rtlCol="0">
            <a:spAutoFit/>
          </a:bodyPr>
          <a:lstStyle/>
          <a:p>
            <a:pPr fontAlgn="base">
              <a:buClr>
                <a:srgbClr val="000000"/>
              </a:buClr>
            </a:pPr>
            <a:r>
              <a:rPr lang="en-US" sz="1600" dirty="0"/>
              <a:t>More correct answers also means higher confidence: </a:t>
            </a:r>
            <a:r>
              <a:rPr lang="en-US" sz="1600" b="1" dirty="0"/>
              <a:t>79%</a:t>
            </a:r>
            <a:r>
              <a:rPr lang="en-US" sz="1600" dirty="0"/>
              <a:t> of GED Flash users agreed that they felt more confident about taking the GED test after using GED Flash.</a:t>
            </a:r>
          </a:p>
        </p:txBody>
      </p:sp>
    </p:spTree>
    <p:extLst>
      <p:ext uri="{BB962C8B-B14F-4D97-AF65-F5344CB8AC3E}">
        <p14:creationId xmlns:p14="http://schemas.microsoft.com/office/powerpoint/2010/main" val="16079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2722" y="3944000"/>
            <a:ext cx="7152920" cy="1107996"/>
          </a:xfrm>
          <a:prstGeom prst="rect">
            <a:avLst/>
          </a:prstGeom>
          <a:noFill/>
        </p:spPr>
        <p:txBody>
          <a:bodyPr wrap="none" rtlCol="0">
            <a:spAutoFit/>
          </a:bodyPr>
          <a:lstStyle/>
          <a:p>
            <a:pPr algn="ctr"/>
            <a:endParaRPr lang="en-US" sz="3300" dirty="0"/>
          </a:p>
          <a:p>
            <a:pPr algn="ctr"/>
            <a:r>
              <a:rPr lang="en-US" sz="3300" dirty="0"/>
              <a:t>Email: </a:t>
            </a:r>
            <a:r>
              <a:rPr lang="en-US" sz="3300" dirty="0">
                <a:hlinkClick r:id="rId3"/>
              </a:rPr>
              <a:t>Support@AztecSoftware.com</a:t>
            </a:r>
            <a:r>
              <a:rPr lang="en-US" sz="3300" dirty="0"/>
              <a:t> </a:t>
            </a:r>
          </a:p>
        </p:txBody>
      </p:sp>
      <p:sp>
        <p:nvSpPr>
          <p:cNvPr id="4" name="Arrow: Pentagon 3">
            <a:extLst>
              <a:ext uri="{FF2B5EF4-FFF2-40B4-BE49-F238E27FC236}">
                <a16:creationId xmlns:a16="http://schemas.microsoft.com/office/drawing/2014/main" id="{180CDF8B-A323-4AE3-9900-B5C19998748B}"/>
              </a:ext>
            </a:extLst>
          </p:cNvPr>
          <p:cNvSpPr/>
          <p:nvPr/>
        </p:nvSpPr>
        <p:spPr>
          <a:xfrm>
            <a:off x="1228725" y="2140744"/>
            <a:ext cx="6686550" cy="1985963"/>
          </a:xfrm>
          <a:prstGeom prst="homePlate">
            <a:avLst/>
          </a:prstGeom>
          <a:gradFill flip="none" rotWithShape="1">
            <a:gsLst>
              <a:gs pos="0">
                <a:schemeClr val="accent1">
                  <a:lumMod val="20000"/>
                  <a:lumOff val="80000"/>
                </a:schemeClr>
              </a:gs>
              <a:gs pos="50000">
                <a:srgbClr val="002856"/>
              </a:gs>
              <a:gs pos="100000">
                <a:srgbClr val="002856"/>
              </a:gs>
            </a:gsLst>
            <a:lin ang="10800000" scaled="1"/>
            <a:tileRect/>
          </a:gradFill>
          <a:effectLst>
            <a:outerShdw blurRad="50800" dist="63500" dir="8100000" algn="tr" rotWithShape="0">
              <a:prstClr val="black">
                <a:alpha val="40000"/>
              </a:prstClr>
            </a:outerShdw>
            <a:reflection endPos="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cap="small" dirty="0">
                <a:ln>
                  <a:solidFill>
                    <a:srgbClr val="EC7700"/>
                  </a:solidFill>
                </a:ln>
              </a:rPr>
              <a:t>Final Questions</a:t>
            </a:r>
          </a:p>
        </p:txBody>
      </p:sp>
    </p:spTree>
    <p:extLst>
      <p:ext uri="{BB962C8B-B14F-4D97-AF65-F5344CB8AC3E}">
        <p14:creationId xmlns:p14="http://schemas.microsoft.com/office/powerpoint/2010/main" val="3268180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1"/>
          <p:cNvSpPr txBox="1">
            <a:spLocks noGrp="1"/>
          </p:cNvSpPr>
          <p:nvPr>
            <p:ph type="title"/>
          </p:nvPr>
        </p:nvSpPr>
        <p:spPr>
          <a:xfrm>
            <a:off x="301625" y="1140824"/>
            <a:ext cx="8461375" cy="1391466"/>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1"/>
              </a:buClr>
              <a:buSzPts val="7200"/>
              <a:buFont typeface="Rockwell"/>
              <a:buNone/>
            </a:pPr>
            <a:r>
              <a:rPr lang="en-US" sz="7200" dirty="0">
                <a:latin typeface="Rockwell"/>
                <a:ea typeface="Rockwell"/>
                <a:cs typeface="Rockwell"/>
                <a:sym typeface="Rockwell"/>
              </a:rPr>
              <a:t>Thank you!</a:t>
            </a:r>
            <a:endParaRPr dirty="0"/>
          </a:p>
        </p:txBody>
      </p:sp>
      <p:sp>
        <p:nvSpPr>
          <p:cNvPr id="695" name="Google Shape;695;p51"/>
          <p:cNvSpPr txBox="1">
            <a:spLocks noGrp="1"/>
          </p:cNvSpPr>
          <p:nvPr>
            <p:ph type="body" idx="1"/>
          </p:nvPr>
        </p:nvSpPr>
        <p:spPr>
          <a:xfrm>
            <a:off x="97963" y="2773543"/>
            <a:ext cx="9046037" cy="2943633"/>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SzPts val="3080"/>
              <a:buNone/>
            </a:pPr>
            <a:r>
              <a:rPr lang="en-US" sz="2400" dirty="0"/>
              <a:t>Communicate with GED Testing Service</a:t>
            </a:r>
            <a:r>
              <a:rPr lang="en-US" sz="2400" baseline="30000" dirty="0"/>
              <a:t>®  </a:t>
            </a:r>
            <a:r>
              <a:rPr lang="en-US" sz="2400" dirty="0">
                <a:solidFill>
                  <a:schemeClr val="bg1"/>
                </a:solidFill>
                <a:hlinkClick r:id="rId3">
                  <a:extLst>
                    <a:ext uri="{A12FA001-AC4F-418D-AE19-62706E023703}">
                      <ahyp:hlinkClr xmlns:ahyp="http://schemas.microsoft.com/office/drawing/2018/hyperlinkcolor" val="tx"/>
                    </a:ext>
                  </a:extLst>
                </a:hlinkClick>
              </a:rPr>
              <a:t>help@ged.com</a:t>
            </a:r>
            <a:r>
              <a:rPr lang="en-US" sz="2400" dirty="0">
                <a:solidFill>
                  <a:schemeClr val="bg1"/>
                </a:solidFill>
              </a:rPr>
              <a:t> </a:t>
            </a:r>
          </a:p>
          <a:p>
            <a:pPr marL="0" lvl="0" indent="0" algn="ctr" rtl="0">
              <a:lnSpc>
                <a:spcPct val="90000"/>
              </a:lnSpc>
              <a:spcBef>
                <a:spcPts val="750"/>
              </a:spcBef>
              <a:spcAft>
                <a:spcPts val="0"/>
              </a:spcAft>
              <a:buSzPts val="3080"/>
              <a:buNone/>
            </a:pPr>
            <a:endParaRPr lang="en-US" sz="2400" dirty="0"/>
          </a:p>
          <a:p>
            <a:pPr marL="0" lvl="0" indent="0" algn="ctr" rtl="0">
              <a:lnSpc>
                <a:spcPct val="90000"/>
              </a:lnSpc>
              <a:spcBef>
                <a:spcPts val="750"/>
              </a:spcBef>
              <a:spcAft>
                <a:spcPts val="0"/>
              </a:spcAft>
              <a:buSzPts val="3080"/>
              <a:buNone/>
            </a:pPr>
            <a:r>
              <a:rPr lang="en-US" sz="2400" dirty="0"/>
              <a:t>GED Testing Service </a:t>
            </a:r>
            <a:r>
              <a:rPr lang="en-US" sz="2400" dirty="0">
                <a:solidFill>
                  <a:schemeClr val="bg1"/>
                </a:solidFill>
              </a:rPr>
              <a:t>– </a:t>
            </a:r>
            <a:r>
              <a:rPr lang="en-US" sz="2400" dirty="0">
                <a:solidFill>
                  <a:schemeClr val="bg1"/>
                </a:solidFill>
                <a:hlinkClick r:id="rId4">
                  <a:extLst>
                    <a:ext uri="{A12FA001-AC4F-418D-AE19-62706E023703}">
                      <ahyp:hlinkClr xmlns:ahyp="http://schemas.microsoft.com/office/drawing/2018/hyperlinkcolor" val="tx"/>
                    </a:ext>
                  </a:extLst>
                </a:hlinkClick>
              </a:rPr>
              <a:t>Debi.Faucette@ged.com</a:t>
            </a:r>
            <a:endParaRPr lang="en-US" sz="2400" dirty="0">
              <a:solidFill>
                <a:schemeClr val="bg1"/>
              </a:solidFill>
            </a:endParaRPr>
          </a:p>
          <a:p>
            <a:pPr marL="0" lvl="0" indent="0" algn="ctr" rtl="0">
              <a:lnSpc>
                <a:spcPct val="90000"/>
              </a:lnSpc>
              <a:spcBef>
                <a:spcPts val="750"/>
              </a:spcBef>
              <a:spcAft>
                <a:spcPts val="0"/>
              </a:spcAft>
              <a:buSzPts val="3080"/>
              <a:buNone/>
            </a:pPr>
            <a:endParaRPr lang="en-US" sz="2400" dirty="0"/>
          </a:p>
          <a:p>
            <a:pPr marL="0" lvl="0" indent="0" algn="ctr" rtl="0">
              <a:lnSpc>
                <a:spcPct val="90000"/>
              </a:lnSpc>
              <a:spcBef>
                <a:spcPts val="750"/>
              </a:spcBef>
              <a:spcAft>
                <a:spcPts val="0"/>
              </a:spcAft>
              <a:buSzPts val="3080"/>
              <a:buNone/>
            </a:pPr>
            <a:r>
              <a:rPr lang="en-US" sz="2400" dirty="0"/>
              <a:t>Aztec – </a:t>
            </a:r>
            <a:r>
              <a:rPr lang="en-US" sz="2400" dirty="0">
                <a:solidFill>
                  <a:schemeClr val="bg1"/>
                </a:solidFill>
                <a:hlinkClick r:id="rId5">
                  <a:extLst>
                    <a:ext uri="{A12FA001-AC4F-418D-AE19-62706E023703}">
                      <ahyp:hlinkClr xmlns:ahyp="http://schemas.microsoft.com/office/drawing/2018/hyperlinkcolor" val="tx"/>
                    </a:ext>
                  </a:extLst>
                </a:hlinkClick>
              </a:rPr>
              <a:t>Support@AztecSoftware.com</a:t>
            </a:r>
            <a:r>
              <a:rPr lang="en-US" sz="2400" dirty="0">
                <a:solidFill>
                  <a:schemeClr val="bg1"/>
                </a:solidFill>
              </a:rPr>
              <a:t>  </a:t>
            </a:r>
          </a:p>
        </p:txBody>
      </p:sp>
      <p:sp>
        <p:nvSpPr>
          <p:cNvPr id="696" name="Google Shape;696;p51"/>
          <p:cNvSpPr txBox="1">
            <a:spLocks noGrp="1"/>
          </p:cNvSpPr>
          <p:nvPr>
            <p:ph type="sldNum" idx="12"/>
          </p:nvPr>
        </p:nvSpPr>
        <p:spPr>
          <a:xfrm>
            <a:off x="301625" y="6446838"/>
            <a:ext cx="2057400" cy="217487"/>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fld id="{00000000-1234-1234-1234-123412341234}" type="slidenum">
              <a:rPr lang="en-US" sz="900">
                <a:solidFill>
                  <a:srgbClr val="AEABAB"/>
                </a:solidFill>
                <a:latin typeface="Arial"/>
                <a:ea typeface="Arial"/>
                <a:cs typeface="Arial"/>
                <a:sym typeface="Arial"/>
              </a:rPr>
              <a:t>54</a:t>
            </a:fld>
            <a:endParaRPr sz="900">
              <a:solidFill>
                <a:srgbClr val="AEABAB"/>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
          <p:cNvSpPr txBox="1">
            <a:spLocks noGrp="1"/>
          </p:cNvSpPr>
          <p:nvPr>
            <p:ph type="body" idx="4294967295"/>
          </p:nvPr>
        </p:nvSpPr>
        <p:spPr>
          <a:xfrm>
            <a:off x="1512094" y="1869346"/>
            <a:ext cx="6119775" cy="1308825"/>
          </a:xfrm>
          <a:prstGeom prst="rect">
            <a:avLst/>
          </a:prstGeom>
          <a:noFill/>
          <a:ln>
            <a:noFill/>
          </a:ln>
        </p:spPr>
        <p:txBody>
          <a:bodyPr spcFirstLastPara="1" wrap="square" lIns="68569" tIns="34275" rIns="68569" bIns="34275" anchor="t" anchorCtr="0">
            <a:normAutofit/>
          </a:bodyPr>
          <a:lstStyle/>
          <a:p>
            <a:pPr marL="0" indent="0" algn="ctr">
              <a:spcBef>
                <a:spcPts val="0"/>
              </a:spcBef>
              <a:buSzPts val="3520"/>
              <a:buNone/>
            </a:pPr>
            <a:endParaRPr/>
          </a:p>
          <a:p>
            <a:pPr marL="128582" indent="-10709">
              <a:buNone/>
            </a:pPr>
            <a:endParaRPr/>
          </a:p>
        </p:txBody>
      </p:sp>
      <p:sp>
        <p:nvSpPr>
          <p:cNvPr id="158" name="Google Shape;158;p2"/>
          <p:cNvSpPr txBox="1">
            <a:spLocks noGrp="1"/>
          </p:cNvSpPr>
          <p:nvPr>
            <p:ph type="sldNum" idx="12"/>
          </p:nvPr>
        </p:nvSpPr>
        <p:spPr>
          <a:xfrm>
            <a:off x="1368812" y="5692378"/>
            <a:ext cx="1543050" cy="163575"/>
          </a:xfrm>
          <a:prstGeom prst="rect">
            <a:avLst/>
          </a:prstGeom>
        </p:spPr>
        <p:txBody>
          <a:bodyPr spcFirstLastPara="1" wrap="square" lIns="0" tIns="0" rIns="0" bIns="0" anchor="b" anchorCtr="0">
            <a:noAutofit/>
          </a:bodyPr>
          <a:lstStyle/>
          <a:p>
            <a:pPr>
              <a:buClr>
                <a:srgbClr val="000000"/>
              </a:buClr>
            </a:pPr>
            <a:fld id="{00000000-1234-1234-1234-123412341234}" type="slidenum">
              <a:rPr lang="en-US" kern="0"/>
              <a:pPr>
                <a:buClr>
                  <a:srgbClr val="000000"/>
                </a:buClr>
              </a:pPr>
              <a:t>6</a:t>
            </a:fld>
            <a:endParaRPr kern="0"/>
          </a:p>
        </p:txBody>
      </p:sp>
      <p:pic>
        <p:nvPicPr>
          <p:cNvPr id="161" name="Google Shape;161;p2"/>
          <p:cNvPicPr preferRelativeResize="0"/>
          <p:nvPr/>
        </p:nvPicPr>
        <p:blipFill>
          <a:blip r:embed="rId3" cstate="screen">
            <a:alphaModFix amt="45000"/>
            <a:extLst>
              <a:ext uri="{28A0092B-C50C-407E-A947-70E740481C1C}">
                <a14:useLocalDpi xmlns:a14="http://schemas.microsoft.com/office/drawing/2010/main"/>
              </a:ext>
            </a:extLst>
          </a:blip>
          <a:stretch>
            <a:fillRect/>
          </a:stretch>
        </p:blipFill>
        <p:spPr>
          <a:xfrm>
            <a:off x="214823" y="442678"/>
            <a:ext cx="8714315" cy="5623560"/>
          </a:xfrm>
          <a:prstGeom prst="rect">
            <a:avLst/>
          </a:prstGeom>
          <a:noFill/>
          <a:ln>
            <a:noFill/>
          </a:ln>
        </p:spPr>
      </p:pic>
      <p:sp>
        <p:nvSpPr>
          <p:cNvPr id="162" name="Google Shape;162;p2"/>
          <p:cNvSpPr txBox="1"/>
          <p:nvPr/>
        </p:nvSpPr>
        <p:spPr>
          <a:xfrm>
            <a:off x="663823" y="792825"/>
            <a:ext cx="6968045" cy="1308825"/>
          </a:xfrm>
          <a:prstGeom prst="rect">
            <a:avLst/>
          </a:prstGeom>
          <a:noFill/>
          <a:ln>
            <a:noFill/>
          </a:ln>
        </p:spPr>
        <p:txBody>
          <a:bodyPr spcFirstLastPara="1" wrap="square" lIns="68569" tIns="68569" rIns="68569" bIns="68569" anchor="t" anchorCtr="0">
            <a:noAutofit/>
          </a:bodyPr>
          <a:lstStyle/>
          <a:p>
            <a:pPr>
              <a:buClr>
                <a:srgbClr val="000000"/>
              </a:buClr>
            </a:pPr>
            <a:r>
              <a:rPr lang="en-US" sz="3200" dirty="0">
                <a:latin typeface="Rockwell"/>
                <a:ea typeface="Rockwell"/>
                <a:cs typeface="Rockwell"/>
                <a:sym typeface="Rockwell"/>
              </a:rPr>
              <a:t>GED Programs Have Expressed a Need For:</a:t>
            </a:r>
            <a:endParaRPr sz="3200" dirty="0">
              <a:latin typeface="Rockwell"/>
              <a:ea typeface="Rockwell"/>
              <a:cs typeface="Rockwell"/>
              <a:sym typeface="Rockwell"/>
            </a:endParaRPr>
          </a:p>
          <a:p>
            <a:pPr>
              <a:buClr>
                <a:srgbClr val="000000"/>
              </a:buClr>
            </a:pPr>
            <a:endParaRPr sz="2800" dirty="0"/>
          </a:p>
          <a:p>
            <a:pPr marL="342900"/>
            <a:endParaRPr sz="2400" dirty="0"/>
          </a:p>
        </p:txBody>
      </p:sp>
      <p:sp>
        <p:nvSpPr>
          <p:cNvPr id="163" name="Google Shape;163;p2"/>
          <p:cNvSpPr txBox="1"/>
          <p:nvPr/>
        </p:nvSpPr>
        <p:spPr>
          <a:xfrm>
            <a:off x="1512094" y="2330324"/>
            <a:ext cx="6813183" cy="3166209"/>
          </a:xfrm>
          <a:prstGeom prst="rect">
            <a:avLst/>
          </a:prstGeom>
          <a:noFill/>
          <a:ln>
            <a:noFill/>
          </a:ln>
        </p:spPr>
        <p:txBody>
          <a:bodyPr spcFirstLastPara="1" wrap="square" lIns="68569" tIns="68569" rIns="68569" bIns="68569" anchor="t" anchorCtr="0">
            <a:noAutofit/>
          </a:bodyPr>
          <a:lstStyle/>
          <a:p>
            <a:pPr marL="342900" indent="-285750">
              <a:buSzPts val="2400"/>
              <a:buFont typeface="Arial"/>
              <a:buChar char="●"/>
            </a:pPr>
            <a:r>
              <a:rPr lang="en-US" sz="2400" dirty="0"/>
              <a:t>Engaging distance learning tools</a:t>
            </a:r>
            <a:endParaRPr sz="2400" dirty="0"/>
          </a:p>
          <a:p>
            <a:pPr marL="342900" indent="-285750">
              <a:buSzPts val="2400"/>
              <a:buFont typeface="Arial"/>
              <a:buChar char="●"/>
            </a:pPr>
            <a:r>
              <a:rPr lang="en-US" sz="2400" dirty="0"/>
              <a:t>High quality content to supplement existing instruction</a:t>
            </a:r>
            <a:endParaRPr sz="2400" dirty="0"/>
          </a:p>
          <a:p>
            <a:pPr marL="342900" indent="-285750">
              <a:buSzPts val="2400"/>
              <a:buFont typeface="Arial"/>
              <a:buChar char="●"/>
            </a:pPr>
            <a:r>
              <a:rPr lang="en-US" sz="2400" dirty="0"/>
              <a:t>Ability to track student time on task</a:t>
            </a:r>
            <a:endParaRPr sz="2400" dirty="0"/>
          </a:p>
          <a:p>
            <a:pPr>
              <a:buClr>
                <a:srgbClr val="000000"/>
              </a:buClr>
            </a:pPr>
            <a:endParaRPr sz="1200" dirty="0"/>
          </a:p>
        </p:txBody>
      </p:sp>
    </p:spTree>
    <p:extLst>
      <p:ext uri="{BB962C8B-B14F-4D97-AF65-F5344CB8AC3E}">
        <p14:creationId xmlns:p14="http://schemas.microsoft.com/office/powerpoint/2010/main" val="790648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6dbfa0ddfe_0_9"/>
          <p:cNvSpPr txBox="1">
            <a:spLocks noGrp="1"/>
          </p:cNvSpPr>
          <p:nvPr>
            <p:ph type="body" idx="4294967295"/>
          </p:nvPr>
        </p:nvSpPr>
        <p:spPr>
          <a:xfrm>
            <a:off x="1512094" y="1869346"/>
            <a:ext cx="6119775" cy="1308825"/>
          </a:xfrm>
          <a:prstGeom prst="rect">
            <a:avLst/>
          </a:prstGeom>
          <a:noFill/>
          <a:ln>
            <a:noFill/>
          </a:ln>
        </p:spPr>
        <p:txBody>
          <a:bodyPr spcFirstLastPara="1" wrap="square" lIns="68569" tIns="34275" rIns="68569" bIns="34275" anchor="t" anchorCtr="0">
            <a:noAutofit/>
          </a:bodyPr>
          <a:lstStyle/>
          <a:p>
            <a:pPr marL="0" indent="0" algn="ctr">
              <a:spcBef>
                <a:spcPts val="0"/>
              </a:spcBef>
              <a:buSzPts val="3520"/>
              <a:buNone/>
            </a:pPr>
            <a:endParaRPr/>
          </a:p>
          <a:p>
            <a:pPr marL="128582" indent="-10709">
              <a:buNone/>
            </a:pPr>
            <a:endParaRPr/>
          </a:p>
        </p:txBody>
      </p:sp>
      <p:sp>
        <p:nvSpPr>
          <p:cNvPr id="169" name="Google Shape;169;g6dbfa0ddfe_0_9"/>
          <p:cNvSpPr txBox="1">
            <a:spLocks noGrp="1"/>
          </p:cNvSpPr>
          <p:nvPr>
            <p:ph type="sldNum" idx="12"/>
          </p:nvPr>
        </p:nvSpPr>
        <p:spPr>
          <a:xfrm>
            <a:off x="1368812" y="5692378"/>
            <a:ext cx="1543050" cy="163575"/>
          </a:xfrm>
          <a:prstGeom prst="rect">
            <a:avLst/>
          </a:prstGeom>
        </p:spPr>
        <p:txBody>
          <a:bodyPr spcFirstLastPara="1" wrap="square" lIns="0" tIns="0" rIns="0" bIns="0" anchor="b" anchorCtr="0">
            <a:noAutofit/>
          </a:bodyPr>
          <a:lstStyle/>
          <a:p>
            <a:pPr>
              <a:buClr>
                <a:srgbClr val="000000"/>
              </a:buClr>
            </a:pPr>
            <a:fld id="{00000000-1234-1234-1234-123412341234}" type="slidenum">
              <a:rPr lang="en-US" kern="0"/>
              <a:pPr>
                <a:buClr>
                  <a:srgbClr val="000000"/>
                </a:buClr>
              </a:pPr>
              <a:t>7</a:t>
            </a:fld>
            <a:endParaRPr kern="0"/>
          </a:p>
        </p:txBody>
      </p:sp>
      <p:pic>
        <p:nvPicPr>
          <p:cNvPr id="172" name="Google Shape;172;g6dbfa0ddfe_0_9"/>
          <p:cNvPicPr preferRelativeResize="0"/>
          <p:nvPr/>
        </p:nvPicPr>
        <p:blipFill>
          <a:blip r:embed="rId3" cstate="screen">
            <a:alphaModFix amt="45000"/>
            <a:extLst>
              <a:ext uri="{28A0092B-C50C-407E-A947-70E740481C1C}">
                <a14:useLocalDpi xmlns:a14="http://schemas.microsoft.com/office/drawing/2010/main"/>
              </a:ext>
            </a:extLst>
          </a:blip>
          <a:stretch>
            <a:fillRect/>
          </a:stretch>
        </p:blipFill>
        <p:spPr>
          <a:xfrm>
            <a:off x="314690" y="412453"/>
            <a:ext cx="8514581" cy="5599313"/>
          </a:xfrm>
          <a:prstGeom prst="rect">
            <a:avLst/>
          </a:prstGeom>
          <a:noFill/>
          <a:ln>
            <a:noFill/>
          </a:ln>
        </p:spPr>
      </p:pic>
      <p:sp>
        <p:nvSpPr>
          <p:cNvPr id="173" name="Google Shape;173;g6dbfa0ddfe_0_9"/>
          <p:cNvSpPr txBox="1"/>
          <p:nvPr/>
        </p:nvSpPr>
        <p:spPr>
          <a:xfrm>
            <a:off x="1123477" y="846234"/>
            <a:ext cx="6322050" cy="908325"/>
          </a:xfrm>
          <a:prstGeom prst="rect">
            <a:avLst/>
          </a:prstGeom>
          <a:noFill/>
          <a:ln>
            <a:noFill/>
          </a:ln>
        </p:spPr>
        <p:txBody>
          <a:bodyPr spcFirstLastPara="1" wrap="square" lIns="68569" tIns="68569" rIns="68569" bIns="68569" anchor="t" anchorCtr="0">
            <a:noAutofit/>
          </a:bodyPr>
          <a:lstStyle/>
          <a:p>
            <a:pPr>
              <a:buClr>
                <a:srgbClr val="000000"/>
              </a:buClr>
            </a:pPr>
            <a:r>
              <a:rPr lang="en-US" sz="3600" dirty="0">
                <a:latin typeface="Rockwell"/>
                <a:ea typeface="Rockwell"/>
                <a:cs typeface="Rockwell"/>
                <a:sym typeface="Rockwell"/>
              </a:rPr>
              <a:t>Correctional Programs Have Additional Needs:</a:t>
            </a:r>
            <a:endParaRPr sz="3600" dirty="0">
              <a:latin typeface="Rockwell"/>
              <a:ea typeface="Rockwell"/>
              <a:cs typeface="Rockwell"/>
              <a:sym typeface="Rockwell"/>
            </a:endParaRPr>
          </a:p>
          <a:p>
            <a:pPr>
              <a:buClr>
                <a:srgbClr val="000000"/>
              </a:buClr>
            </a:pPr>
            <a:endParaRPr sz="3200" dirty="0"/>
          </a:p>
          <a:p>
            <a:pPr marL="342900"/>
            <a:endParaRPr sz="2800" dirty="0"/>
          </a:p>
        </p:txBody>
      </p:sp>
      <p:sp>
        <p:nvSpPr>
          <p:cNvPr id="174" name="Google Shape;174;g6dbfa0ddfe_0_9"/>
          <p:cNvSpPr txBox="1"/>
          <p:nvPr/>
        </p:nvSpPr>
        <p:spPr>
          <a:xfrm>
            <a:off x="1123477" y="2386611"/>
            <a:ext cx="7122408" cy="2197350"/>
          </a:xfrm>
          <a:prstGeom prst="rect">
            <a:avLst/>
          </a:prstGeom>
          <a:noFill/>
          <a:ln>
            <a:noFill/>
          </a:ln>
        </p:spPr>
        <p:txBody>
          <a:bodyPr spcFirstLastPara="1" wrap="square" lIns="68569" tIns="68569" rIns="68569" bIns="68569" anchor="t" anchorCtr="0">
            <a:noAutofit/>
          </a:bodyPr>
          <a:lstStyle/>
          <a:p>
            <a:pPr marL="342900" indent="-285750">
              <a:buSzPts val="2400"/>
              <a:buFont typeface="Arial"/>
              <a:buChar char="●"/>
            </a:pPr>
            <a:r>
              <a:rPr lang="en-US" sz="2800" dirty="0"/>
              <a:t>Content that can be served offline</a:t>
            </a:r>
            <a:endParaRPr sz="2800" dirty="0"/>
          </a:p>
          <a:p>
            <a:pPr marL="342900" indent="-285750">
              <a:buSzPts val="2400"/>
              <a:buFont typeface="Arial"/>
              <a:buChar char="●"/>
            </a:pPr>
            <a:r>
              <a:rPr lang="en-US" sz="2800" dirty="0"/>
              <a:t>Instruction for students in restricted areas</a:t>
            </a:r>
            <a:endParaRPr sz="2800" dirty="0"/>
          </a:p>
          <a:p>
            <a:pPr marL="342900" indent="-285750">
              <a:buSzPts val="2400"/>
              <a:buFont typeface="Arial"/>
              <a:buChar char="●"/>
            </a:pPr>
            <a:r>
              <a:rPr lang="en-US" sz="2800" dirty="0"/>
              <a:t>Teacher support given widely varying levels of students</a:t>
            </a:r>
            <a:endParaRPr sz="2800" dirty="0"/>
          </a:p>
          <a:p>
            <a:pPr>
              <a:buClr>
                <a:srgbClr val="000000"/>
              </a:buClr>
            </a:pPr>
            <a:endParaRPr dirty="0"/>
          </a:p>
        </p:txBody>
      </p:sp>
    </p:spTree>
    <p:extLst>
      <p:ext uri="{BB962C8B-B14F-4D97-AF65-F5344CB8AC3E}">
        <p14:creationId xmlns:p14="http://schemas.microsoft.com/office/powerpoint/2010/main" val="1701693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sldNum" idx="12"/>
          </p:nvPr>
        </p:nvSpPr>
        <p:spPr>
          <a:xfrm>
            <a:off x="1368812" y="5692378"/>
            <a:ext cx="1543050" cy="163553"/>
          </a:xfrm>
          <a:prstGeom prst="rect">
            <a:avLst/>
          </a:prstGeom>
          <a:noFill/>
          <a:ln>
            <a:noFill/>
          </a:ln>
        </p:spPr>
        <p:txBody>
          <a:bodyPr spcFirstLastPara="1" wrap="square" lIns="0" tIns="0" rIns="0" bIns="0" anchor="b" anchorCtr="0">
            <a:noAutofit/>
          </a:bodyPr>
          <a:lstStyle/>
          <a:p>
            <a:pPr>
              <a:buClr>
                <a:srgbClr val="AEABAB"/>
              </a:buClr>
              <a:buSzPts val="900"/>
            </a:pPr>
            <a:fld id="{00000000-1234-1234-1234-123412341234}" type="slidenum">
              <a:rPr lang="en-US" kern="0"/>
              <a:pPr>
                <a:buClr>
                  <a:srgbClr val="AEABAB"/>
                </a:buClr>
                <a:buSzPts val="900"/>
              </a:pPr>
              <a:t>8</a:t>
            </a:fld>
            <a:endParaRPr kern="0"/>
          </a:p>
        </p:txBody>
      </p:sp>
      <p:sp>
        <p:nvSpPr>
          <p:cNvPr id="181" name="Google Shape;181;p3"/>
          <p:cNvSpPr txBox="1"/>
          <p:nvPr/>
        </p:nvSpPr>
        <p:spPr>
          <a:xfrm>
            <a:off x="1368806" y="4071565"/>
            <a:ext cx="6385500" cy="900216"/>
          </a:xfrm>
          <a:prstGeom prst="rect">
            <a:avLst/>
          </a:prstGeom>
          <a:noFill/>
          <a:ln>
            <a:noFill/>
          </a:ln>
        </p:spPr>
        <p:txBody>
          <a:bodyPr spcFirstLastPara="1" wrap="square" lIns="68569" tIns="34275" rIns="68569" bIns="34275" anchor="t" anchorCtr="0">
            <a:spAutoFit/>
          </a:bodyPr>
          <a:lstStyle/>
          <a:p>
            <a:pPr algn="ctr">
              <a:buClr>
                <a:srgbClr val="000000"/>
              </a:buClr>
              <a:buSzPts val="1800"/>
            </a:pPr>
            <a:r>
              <a:rPr lang="en-US" sz="1800"/>
              <a:t>To address these needs, we’ve launched an instructional video program designed by Kaplan experts to enhance student performance on key GED measured skills.</a:t>
            </a:r>
            <a:endParaRPr sz="1800"/>
          </a:p>
        </p:txBody>
      </p:sp>
      <p:pic>
        <p:nvPicPr>
          <p:cNvPr id="184" name="Google Shape;184;p3"/>
          <p:cNvPicPr preferRelativeResize="0"/>
          <p:nvPr/>
        </p:nvPicPr>
        <p:blipFill>
          <a:blip r:embed="rId3">
            <a:alphaModFix/>
          </a:blip>
          <a:stretch>
            <a:fillRect/>
          </a:stretch>
        </p:blipFill>
        <p:spPr>
          <a:xfrm>
            <a:off x="1143001" y="1026806"/>
            <a:ext cx="6858001" cy="2679420"/>
          </a:xfrm>
          <a:prstGeom prst="rect">
            <a:avLst/>
          </a:prstGeom>
          <a:noFill/>
          <a:ln>
            <a:noFill/>
          </a:ln>
        </p:spPr>
      </p:pic>
      <p:sp>
        <p:nvSpPr>
          <p:cNvPr id="185" name="Google Shape;185;p3"/>
          <p:cNvSpPr txBox="1"/>
          <p:nvPr/>
        </p:nvSpPr>
        <p:spPr>
          <a:xfrm>
            <a:off x="1368806" y="1107544"/>
            <a:ext cx="4860000" cy="1018800"/>
          </a:xfrm>
          <a:prstGeom prst="rect">
            <a:avLst/>
          </a:prstGeom>
          <a:noFill/>
          <a:ln>
            <a:noFill/>
          </a:ln>
        </p:spPr>
        <p:txBody>
          <a:bodyPr spcFirstLastPara="1" wrap="square" lIns="68569" tIns="68569" rIns="68569" bIns="68569" anchor="t" anchorCtr="0">
            <a:noAutofit/>
          </a:bodyPr>
          <a:lstStyle/>
          <a:p>
            <a:pPr>
              <a:buClr>
                <a:srgbClr val="000000"/>
              </a:buClr>
            </a:pPr>
            <a:endParaRPr lang="en-US" sz="2700" i="1">
              <a:solidFill>
                <a:srgbClr val="0083A9"/>
              </a:solidFill>
            </a:endParaRPr>
          </a:p>
        </p:txBody>
      </p:sp>
    </p:spTree>
    <p:extLst>
      <p:ext uri="{BB962C8B-B14F-4D97-AF65-F5344CB8AC3E}">
        <p14:creationId xmlns:p14="http://schemas.microsoft.com/office/powerpoint/2010/main" val="2780689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6dbfa0ddfe_0_23"/>
          <p:cNvSpPr txBox="1">
            <a:spLocks noGrp="1"/>
          </p:cNvSpPr>
          <p:nvPr>
            <p:ph type="sldNum" idx="12"/>
          </p:nvPr>
        </p:nvSpPr>
        <p:spPr>
          <a:xfrm>
            <a:off x="1368812" y="5692378"/>
            <a:ext cx="1543050" cy="163575"/>
          </a:xfrm>
          <a:prstGeom prst="rect">
            <a:avLst/>
          </a:prstGeom>
        </p:spPr>
        <p:txBody>
          <a:bodyPr spcFirstLastPara="1" wrap="square" lIns="0" tIns="0" rIns="0" bIns="0" anchor="b" anchorCtr="0">
            <a:noAutofit/>
          </a:bodyPr>
          <a:lstStyle/>
          <a:p>
            <a:pPr>
              <a:buClr>
                <a:srgbClr val="000000"/>
              </a:buClr>
            </a:pPr>
            <a:fld id="{00000000-1234-1234-1234-123412341234}" type="slidenum">
              <a:rPr lang="en-US" kern="0"/>
              <a:pPr>
                <a:buClr>
                  <a:srgbClr val="000000"/>
                </a:buClr>
              </a:pPr>
              <a:t>9</a:t>
            </a:fld>
            <a:endParaRPr kern="0"/>
          </a:p>
        </p:txBody>
      </p:sp>
      <p:pic>
        <p:nvPicPr>
          <p:cNvPr id="192" name="Google Shape;192;g6dbfa0ddfe_0_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68813" y="1112462"/>
            <a:ext cx="2613929" cy="685800"/>
          </a:xfrm>
          <a:prstGeom prst="rect">
            <a:avLst/>
          </a:prstGeom>
          <a:noFill/>
          <a:ln>
            <a:noFill/>
          </a:ln>
        </p:spPr>
      </p:pic>
      <p:pic>
        <p:nvPicPr>
          <p:cNvPr id="195" name="Google Shape;195;g6dbfa0ddfe_0_23"/>
          <p:cNvPicPr preferRelativeResize="0"/>
          <p:nvPr/>
        </p:nvPicPr>
        <p:blipFill>
          <a:blip r:embed="rId4">
            <a:alphaModFix/>
          </a:blip>
          <a:stretch>
            <a:fillRect/>
          </a:stretch>
        </p:blipFill>
        <p:spPr>
          <a:xfrm>
            <a:off x="4877353" y="3703844"/>
            <a:ext cx="557213" cy="685800"/>
          </a:xfrm>
          <a:prstGeom prst="rect">
            <a:avLst/>
          </a:prstGeom>
          <a:noFill/>
          <a:ln>
            <a:noFill/>
          </a:ln>
        </p:spPr>
      </p:pic>
      <p:pic>
        <p:nvPicPr>
          <p:cNvPr id="196" name="Google Shape;196;g6dbfa0ddfe_0_23"/>
          <p:cNvPicPr preferRelativeResize="0"/>
          <p:nvPr/>
        </p:nvPicPr>
        <p:blipFill>
          <a:blip r:embed="rId5">
            <a:alphaModFix/>
          </a:blip>
          <a:stretch>
            <a:fillRect/>
          </a:stretch>
        </p:blipFill>
        <p:spPr>
          <a:xfrm>
            <a:off x="1441792" y="3775281"/>
            <a:ext cx="650081" cy="542925"/>
          </a:xfrm>
          <a:prstGeom prst="rect">
            <a:avLst/>
          </a:prstGeom>
          <a:noFill/>
          <a:ln>
            <a:noFill/>
          </a:ln>
        </p:spPr>
      </p:pic>
      <p:pic>
        <p:nvPicPr>
          <p:cNvPr id="197" name="Google Shape;197;g6dbfa0ddfe_0_23"/>
          <p:cNvPicPr preferRelativeResize="0"/>
          <p:nvPr/>
        </p:nvPicPr>
        <p:blipFill>
          <a:blip r:embed="rId6">
            <a:alphaModFix/>
          </a:blip>
          <a:stretch>
            <a:fillRect/>
          </a:stretch>
        </p:blipFill>
        <p:spPr>
          <a:xfrm>
            <a:off x="4874720" y="2280907"/>
            <a:ext cx="678656" cy="592931"/>
          </a:xfrm>
          <a:prstGeom prst="rect">
            <a:avLst/>
          </a:prstGeom>
          <a:noFill/>
          <a:ln>
            <a:noFill/>
          </a:ln>
        </p:spPr>
      </p:pic>
      <p:pic>
        <p:nvPicPr>
          <p:cNvPr id="198" name="Google Shape;198;g6dbfa0ddfe_0_23"/>
          <p:cNvPicPr preferRelativeResize="0"/>
          <p:nvPr/>
        </p:nvPicPr>
        <p:blipFill>
          <a:blip r:embed="rId7">
            <a:alphaModFix/>
          </a:blip>
          <a:stretch>
            <a:fillRect/>
          </a:stretch>
        </p:blipFill>
        <p:spPr>
          <a:xfrm>
            <a:off x="1441797" y="2280900"/>
            <a:ext cx="642938" cy="528638"/>
          </a:xfrm>
          <a:prstGeom prst="rect">
            <a:avLst/>
          </a:prstGeom>
          <a:noFill/>
          <a:ln>
            <a:noFill/>
          </a:ln>
        </p:spPr>
      </p:pic>
      <p:sp>
        <p:nvSpPr>
          <p:cNvPr id="199" name="Google Shape;199;g6dbfa0ddfe_0_23"/>
          <p:cNvSpPr txBox="1"/>
          <p:nvPr/>
        </p:nvSpPr>
        <p:spPr>
          <a:xfrm>
            <a:off x="2084738" y="2337878"/>
            <a:ext cx="2407500" cy="414675"/>
          </a:xfrm>
          <a:prstGeom prst="rect">
            <a:avLst/>
          </a:prstGeom>
          <a:noFill/>
          <a:ln>
            <a:noFill/>
          </a:ln>
        </p:spPr>
        <p:txBody>
          <a:bodyPr spcFirstLastPara="1" wrap="square" lIns="68569" tIns="68569" rIns="68569" bIns="68569" anchor="t" anchorCtr="0">
            <a:noAutofit/>
          </a:bodyPr>
          <a:lstStyle/>
          <a:p>
            <a:pPr>
              <a:buClr>
                <a:srgbClr val="000000"/>
              </a:buClr>
            </a:pPr>
            <a:r>
              <a:rPr lang="en-US" sz="1800" b="1">
                <a:solidFill>
                  <a:srgbClr val="0083A9"/>
                </a:solidFill>
              </a:rPr>
              <a:t>Extensive Content</a:t>
            </a:r>
            <a:endParaRPr sz="1800" b="1">
              <a:solidFill>
                <a:srgbClr val="0083A9"/>
              </a:solidFill>
            </a:endParaRPr>
          </a:p>
        </p:txBody>
      </p:sp>
      <p:sp>
        <p:nvSpPr>
          <p:cNvPr id="200" name="Google Shape;200;g6dbfa0ddfe_0_23"/>
          <p:cNvSpPr txBox="1"/>
          <p:nvPr/>
        </p:nvSpPr>
        <p:spPr>
          <a:xfrm>
            <a:off x="5492663" y="2370026"/>
            <a:ext cx="2407500" cy="414675"/>
          </a:xfrm>
          <a:prstGeom prst="rect">
            <a:avLst/>
          </a:prstGeom>
          <a:noFill/>
          <a:ln>
            <a:noFill/>
          </a:ln>
        </p:spPr>
        <p:txBody>
          <a:bodyPr spcFirstLastPara="1" wrap="square" lIns="68569" tIns="68569" rIns="68569" bIns="68569" anchor="t" anchorCtr="0">
            <a:noAutofit/>
          </a:bodyPr>
          <a:lstStyle/>
          <a:p>
            <a:pPr>
              <a:buClr>
                <a:srgbClr val="000000"/>
              </a:buClr>
            </a:pPr>
            <a:r>
              <a:rPr lang="en-US" sz="1800" b="1">
                <a:solidFill>
                  <a:srgbClr val="0083A9"/>
                </a:solidFill>
              </a:rPr>
              <a:t>Targeted Lessons</a:t>
            </a:r>
            <a:endParaRPr sz="1800" b="1">
              <a:solidFill>
                <a:srgbClr val="0083A9"/>
              </a:solidFill>
            </a:endParaRPr>
          </a:p>
        </p:txBody>
      </p:sp>
      <p:sp>
        <p:nvSpPr>
          <p:cNvPr id="201" name="Google Shape;201;g6dbfa0ddfe_0_23"/>
          <p:cNvSpPr txBox="1"/>
          <p:nvPr/>
        </p:nvSpPr>
        <p:spPr>
          <a:xfrm>
            <a:off x="2088300" y="3839400"/>
            <a:ext cx="2528775" cy="414675"/>
          </a:xfrm>
          <a:prstGeom prst="rect">
            <a:avLst/>
          </a:prstGeom>
          <a:noFill/>
          <a:ln>
            <a:noFill/>
          </a:ln>
        </p:spPr>
        <p:txBody>
          <a:bodyPr spcFirstLastPara="1" wrap="square" lIns="68569" tIns="68569" rIns="68569" bIns="68569" anchor="t" anchorCtr="0">
            <a:noAutofit/>
          </a:bodyPr>
          <a:lstStyle/>
          <a:p>
            <a:pPr>
              <a:buClr>
                <a:srgbClr val="000000"/>
              </a:buClr>
            </a:pPr>
            <a:r>
              <a:rPr lang="en-US" sz="1800" b="1">
                <a:solidFill>
                  <a:srgbClr val="0083A9"/>
                </a:solidFill>
              </a:rPr>
              <a:t>Top-Rated Instructors</a:t>
            </a:r>
            <a:endParaRPr sz="1800" b="1">
              <a:solidFill>
                <a:srgbClr val="0083A9"/>
              </a:solidFill>
            </a:endParaRPr>
          </a:p>
        </p:txBody>
      </p:sp>
      <p:sp>
        <p:nvSpPr>
          <p:cNvPr id="202" name="Google Shape;202;g6dbfa0ddfe_0_23"/>
          <p:cNvSpPr txBox="1"/>
          <p:nvPr/>
        </p:nvSpPr>
        <p:spPr>
          <a:xfrm>
            <a:off x="5434575" y="3839407"/>
            <a:ext cx="2407500" cy="414675"/>
          </a:xfrm>
          <a:prstGeom prst="rect">
            <a:avLst/>
          </a:prstGeom>
          <a:noFill/>
          <a:ln>
            <a:noFill/>
          </a:ln>
        </p:spPr>
        <p:txBody>
          <a:bodyPr spcFirstLastPara="1" wrap="square" lIns="68569" tIns="68569" rIns="68569" bIns="68569" anchor="t" anchorCtr="0">
            <a:noAutofit/>
          </a:bodyPr>
          <a:lstStyle/>
          <a:p>
            <a:pPr>
              <a:buClr>
                <a:srgbClr val="000000"/>
              </a:buClr>
            </a:pPr>
            <a:r>
              <a:rPr lang="en-US" sz="1800" b="1">
                <a:solidFill>
                  <a:srgbClr val="0083A9"/>
                </a:solidFill>
              </a:rPr>
              <a:t>Easy to Digest</a:t>
            </a:r>
            <a:endParaRPr sz="1800" b="1">
              <a:solidFill>
                <a:srgbClr val="0083A9"/>
              </a:solidFill>
            </a:endParaRPr>
          </a:p>
        </p:txBody>
      </p:sp>
      <p:sp>
        <p:nvSpPr>
          <p:cNvPr id="203" name="Google Shape;203;g6dbfa0ddfe_0_23"/>
          <p:cNvSpPr txBox="1"/>
          <p:nvPr/>
        </p:nvSpPr>
        <p:spPr>
          <a:xfrm>
            <a:off x="1500769" y="2847019"/>
            <a:ext cx="2906100" cy="592875"/>
          </a:xfrm>
          <a:prstGeom prst="rect">
            <a:avLst/>
          </a:prstGeom>
          <a:noFill/>
          <a:ln>
            <a:noFill/>
          </a:ln>
        </p:spPr>
        <p:txBody>
          <a:bodyPr spcFirstLastPara="1" wrap="square" lIns="68569" tIns="68569" rIns="68569" bIns="68569" anchor="t" anchorCtr="0">
            <a:noAutofit/>
          </a:bodyPr>
          <a:lstStyle/>
          <a:p>
            <a:pPr>
              <a:buClr>
                <a:srgbClr val="000000"/>
              </a:buClr>
            </a:pPr>
            <a:r>
              <a:rPr lang="en-US" sz="1050"/>
              <a:t>Hours of video instruction covering all four GED test subjects.</a:t>
            </a:r>
            <a:endParaRPr sz="1050"/>
          </a:p>
        </p:txBody>
      </p:sp>
      <p:sp>
        <p:nvSpPr>
          <p:cNvPr id="204" name="Google Shape;204;g6dbfa0ddfe_0_23"/>
          <p:cNvSpPr txBox="1"/>
          <p:nvPr/>
        </p:nvSpPr>
        <p:spPr>
          <a:xfrm>
            <a:off x="1504331" y="4389629"/>
            <a:ext cx="2906100" cy="592875"/>
          </a:xfrm>
          <a:prstGeom prst="rect">
            <a:avLst/>
          </a:prstGeom>
          <a:noFill/>
          <a:ln>
            <a:noFill/>
          </a:ln>
        </p:spPr>
        <p:txBody>
          <a:bodyPr spcFirstLastPara="1" wrap="square" lIns="68569" tIns="68569" rIns="68569" bIns="68569" anchor="t" anchorCtr="0">
            <a:noAutofit/>
          </a:bodyPr>
          <a:lstStyle/>
          <a:p>
            <a:pPr>
              <a:buClr>
                <a:srgbClr val="000000"/>
              </a:buClr>
            </a:pPr>
            <a:r>
              <a:rPr lang="en-US" sz="1050"/>
              <a:t>Pre-recorded videos featuring experts at Kaplan.</a:t>
            </a:r>
            <a:endParaRPr sz="1050"/>
          </a:p>
        </p:txBody>
      </p:sp>
      <p:sp>
        <p:nvSpPr>
          <p:cNvPr id="205" name="Google Shape;205;g6dbfa0ddfe_0_23"/>
          <p:cNvSpPr txBox="1"/>
          <p:nvPr/>
        </p:nvSpPr>
        <p:spPr>
          <a:xfrm>
            <a:off x="4817119" y="2879175"/>
            <a:ext cx="2966850" cy="592875"/>
          </a:xfrm>
          <a:prstGeom prst="rect">
            <a:avLst/>
          </a:prstGeom>
          <a:noFill/>
          <a:ln>
            <a:noFill/>
          </a:ln>
        </p:spPr>
        <p:txBody>
          <a:bodyPr spcFirstLastPara="1" wrap="square" lIns="68569" tIns="68569" rIns="68569" bIns="68569" anchor="t" anchorCtr="0">
            <a:noAutofit/>
          </a:bodyPr>
          <a:lstStyle/>
          <a:p>
            <a:pPr>
              <a:buClr>
                <a:srgbClr val="000000"/>
              </a:buClr>
            </a:pPr>
            <a:r>
              <a:rPr lang="en-US" sz="1050"/>
              <a:t>Concepts align directly with the skills being evaluated on the GED test.</a:t>
            </a:r>
            <a:endParaRPr sz="1050"/>
          </a:p>
        </p:txBody>
      </p:sp>
      <p:sp>
        <p:nvSpPr>
          <p:cNvPr id="206" name="Google Shape;206;g6dbfa0ddfe_0_23"/>
          <p:cNvSpPr txBox="1"/>
          <p:nvPr/>
        </p:nvSpPr>
        <p:spPr>
          <a:xfrm>
            <a:off x="4759013" y="4389638"/>
            <a:ext cx="2966850" cy="592875"/>
          </a:xfrm>
          <a:prstGeom prst="rect">
            <a:avLst/>
          </a:prstGeom>
          <a:noFill/>
          <a:ln>
            <a:noFill/>
          </a:ln>
        </p:spPr>
        <p:txBody>
          <a:bodyPr spcFirstLastPara="1" wrap="square" lIns="68569" tIns="68569" rIns="68569" bIns="68569" anchor="t" anchorCtr="0">
            <a:noAutofit/>
          </a:bodyPr>
          <a:lstStyle/>
          <a:p>
            <a:pPr>
              <a:buClr>
                <a:srgbClr val="000000"/>
              </a:buClr>
            </a:pPr>
            <a:r>
              <a:rPr lang="en-US" sz="1050"/>
              <a:t>Short, bite-sized lessons make sure students do not feel overwhelmed.</a:t>
            </a:r>
            <a:endParaRPr sz="1050"/>
          </a:p>
        </p:txBody>
      </p:sp>
    </p:spTree>
    <p:extLst>
      <p:ext uri="{BB962C8B-B14F-4D97-AF65-F5344CB8AC3E}">
        <p14:creationId xmlns:p14="http://schemas.microsoft.com/office/powerpoint/2010/main" val="2861037085"/>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2352C982C94548BCC86B5223D4C387" ma:contentTypeVersion="13" ma:contentTypeDescription="Create a new document." ma:contentTypeScope="" ma:versionID="80430dc366e2ca924b212b356a340066">
  <xsd:schema xmlns:xsd="http://www.w3.org/2001/XMLSchema" xmlns:xs="http://www.w3.org/2001/XMLSchema" xmlns:p="http://schemas.microsoft.com/office/2006/metadata/properties" xmlns:ns3="024c5132-e8f5-4123-971c-239c17fa48db" xmlns:ns4="7e9f3cb4-d1fb-4a8e-8884-0a73a3719474" targetNamespace="http://schemas.microsoft.com/office/2006/metadata/properties" ma:root="true" ma:fieldsID="5590a9cf8bcfec51f30c5cf46656b6dc" ns3:_="" ns4:_="">
    <xsd:import namespace="024c5132-e8f5-4123-971c-239c17fa48db"/>
    <xsd:import namespace="7e9f3cb4-d1fb-4a8e-8884-0a73a37194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4c5132-e8f5-4123-971c-239c17fa48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9f3cb4-d1fb-4a8e-8884-0a73a37194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0CC290-2E53-4F6A-A921-DA92EA70163B}">
  <ds:schemaRefs>
    <ds:schemaRef ds:uri="http://schemas.microsoft.com/sharepoint/v3/contenttype/forms"/>
  </ds:schemaRefs>
</ds:datastoreItem>
</file>

<file path=customXml/itemProps2.xml><?xml version="1.0" encoding="utf-8"?>
<ds:datastoreItem xmlns:ds="http://schemas.openxmlformats.org/officeDocument/2006/customXml" ds:itemID="{27EDFE1B-33D3-4318-84B6-0D0FF55A13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4c5132-e8f5-4123-971c-239c17fa48db"/>
    <ds:schemaRef ds:uri="7e9f3cb4-d1fb-4a8e-8884-0a73a37194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4AAB6F-C7D6-42C9-AB99-31ACB88F371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506</TotalTime>
  <Words>5957</Words>
  <Application>Microsoft Office PowerPoint</Application>
  <PresentationFormat>On-screen Show (4:3)</PresentationFormat>
  <Paragraphs>400</Paragraphs>
  <Slides>54</Slides>
  <Notes>50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sans-serif</vt:lpstr>
      <vt:lpstr>Rockwell</vt:lpstr>
      <vt:lpstr>Wingdings</vt:lpstr>
      <vt:lpstr>Segoe UI</vt:lpstr>
      <vt:lpstr>Segoe UI Semibold</vt:lpstr>
      <vt:lpstr>GEDTS_theme_2018</vt:lpstr>
      <vt:lpstr>Welcome to the GED®  Tuesdays for Teachers Webinar</vt:lpstr>
      <vt:lpstr>PowerPoint Presentation</vt:lpstr>
      <vt:lpstr>PowerPoint Presentation</vt:lpstr>
      <vt:lpstr>In this session, we will…</vt:lpstr>
      <vt:lpstr>The New Normal:  Virtual  Face to Face  Hybrid/Blended</vt:lpstr>
      <vt:lpstr>PowerPoint Presentation</vt:lpstr>
      <vt:lpstr>PowerPoint Presentation</vt:lpstr>
      <vt:lpstr>PowerPoint Presentation</vt:lpstr>
      <vt:lpstr>PowerPoint Presentation</vt:lpstr>
      <vt:lpstr>It’s All in the Planning</vt:lpstr>
      <vt:lpstr>Set the Schedule</vt:lpstr>
      <vt:lpstr>Determine How You Will Deliver the Instruction?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GED PLAY CLASSES</vt:lpstr>
      <vt:lpstr>GED PLAY CLASSES</vt:lpstr>
      <vt:lpstr>GED PLAY CLASSES</vt:lpstr>
      <vt:lpstr>GED PLAY CLASSES</vt:lpstr>
      <vt:lpstr>GED PLAY CLASSES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know  </vt:lpstr>
      <vt:lpstr>Data Shows: Higher Likelihood of Passing</vt:lpstr>
      <vt:lpstr>Data Shows: More Practice Means More Correct Answers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GED®  Tuesdays for Teachers Webinar</dc:title>
  <dc:creator>Susan Pittman</dc:creator>
  <cp:lastModifiedBy>Faucette, Debi</cp:lastModifiedBy>
  <cp:revision>30</cp:revision>
  <dcterms:created xsi:type="dcterms:W3CDTF">2020-08-24T18:36:17Z</dcterms:created>
  <dcterms:modified xsi:type="dcterms:W3CDTF">2021-06-15T04:12:29Z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0x0101000D2352C982C94548BCC86B5223D4C387</vt:lpwstr>
  </property>
</Properties>
</file>